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78" r:id="rId3"/>
    <p:sldId id="260" r:id="rId4"/>
    <p:sldId id="261" r:id="rId5"/>
    <p:sldId id="264" r:id="rId6"/>
    <p:sldId id="265" r:id="rId7"/>
    <p:sldId id="266" r:id="rId8"/>
    <p:sldId id="267" r:id="rId9"/>
    <p:sldId id="268" r:id="rId10"/>
    <p:sldId id="277" r:id="rId11"/>
    <p:sldId id="262" r:id="rId12"/>
    <p:sldId id="270" r:id="rId13"/>
    <p:sldId id="271" r:id="rId14"/>
    <p:sldId id="272" r:id="rId15"/>
    <p:sldId id="280" r:id="rId16"/>
    <p:sldId id="274" r:id="rId17"/>
    <p:sldId id="275" r:id="rId18"/>
    <p:sldId id="281" r:id="rId19"/>
    <p:sldId id="276" r:id="rId20"/>
    <p:sldId id="263" r:id="rId21"/>
    <p:sldId id="279" r:id="rId22"/>
    <p:sldId id="288" r:id="rId23"/>
    <p:sldId id="282" r:id="rId24"/>
    <p:sldId id="283" r:id="rId25"/>
    <p:sldId id="284" r:id="rId26"/>
    <p:sldId id="285" r:id="rId27"/>
    <p:sldId id="286" r:id="rId28"/>
    <p:sldId id="287" r:id="rId29"/>
    <p:sldId id="290" r:id="rId30"/>
    <p:sldId id="291" r:id="rId31"/>
    <p:sldId id="292" r:id="rId32"/>
    <p:sldId id="293" r:id="rId33"/>
    <p:sldId id="294" r:id="rId34"/>
    <p:sldId id="295" r:id="rId35"/>
    <p:sldId id="305" r:id="rId36"/>
    <p:sldId id="297" r:id="rId37"/>
    <p:sldId id="298" r:id="rId38"/>
    <p:sldId id="299" r:id="rId39"/>
    <p:sldId id="300" r:id="rId40"/>
    <p:sldId id="301"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9" r:id="rId104"/>
    <p:sldId id="370" r:id="rId105"/>
    <p:sldId id="371" r:id="rId106"/>
    <p:sldId id="372" r:id="rId107"/>
    <p:sldId id="374" r:id="rId108"/>
    <p:sldId id="375" r:id="rId109"/>
    <p:sldId id="376" r:id="rId110"/>
    <p:sldId id="377" r:id="rId111"/>
    <p:sldId id="378" r:id="rId112"/>
    <p:sldId id="380" r:id="rId113"/>
    <p:sldId id="381" r:id="rId114"/>
    <p:sldId id="382" r:id="rId115"/>
    <p:sldId id="383" r:id="rId116"/>
    <p:sldId id="384" r:id="rId117"/>
    <p:sldId id="385" r:id="rId118"/>
    <p:sldId id="386" r:id="rId119"/>
    <p:sldId id="387" r:id="rId120"/>
    <p:sldId id="388" r:id="rId121"/>
    <p:sldId id="389" r:id="rId122"/>
    <p:sldId id="390" r:id="rId123"/>
    <p:sldId id="391" r:id="rId124"/>
    <p:sldId id="392" r:id="rId125"/>
    <p:sldId id="379" r:id="rId1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691D68-914E-44AB-B997-5EF91093D7B3}">
          <p14:sldIdLst>
            <p14:sldId id="256"/>
            <p14:sldId id="278"/>
            <p14:sldId id="260"/>
            <p14:sldId id="261"/>
            <p14:sldId id="264"/>
            <p14:sldId id="265"/>
            <p14:sldId id="266"/>
            <p14:sldId id="267"/>
            <p14:sldId id="268"/>
            <p14:sldId id="277"/>
            <p14:sldId id="262"/>
          </p14:sldIdLst>
        </p14:section>
        <p14:section name="第一节" id="{2643B3B6-40FB-48D6-B6B0-9B9D660F1E6D}">
          <p14:sldIdLst>
            <p14:sldId id="270"/>
            <p14:sldId id="271"/>
            <p14:sldId id="272"/>
            <p14:sldId id="280"/>
            <p14:sldId id="274"/>
            <p14:sldId id="275"/>
            <p14:sldId id="281"/>
            <p14:sldId id="276"/>
            <p14:sldId id="263"/>
            <p14:sldId id="279"/>
            <p14:sldId id="288"/>
            <p14:sldId id="282"/>
          </p14:sldIdLst>
        </p14:section>
        <p14:section name="第二节" id="{ECFC5328-637C-4E3C-B628-B3E5999A8DA9}">
          <p14:sldIdLst>
            <p14:sldId id="283"/>
            <p14:sldId id="284"/>
            <p14:sldId id="285"/>
            <p14:sldId id="286"/>
            <p14:sldId id="287"/>
            <p14:sldId id="290"/>
            <p14:sldId id="291"/>
            <p14:sldId id="292"/>
            <p14:sldId id="293"/>
            <p14:sldId id="294"/>
            <p14:sldId id="295"/>
            <p14:sldId id="305"/>
            <p14:sldId id="297"/>
            <p14:sldId id="298"/>
            <p14:sldId id="299"/>
            <p14:sldId id="300"/>
            <p14:sldId id="301"/>
          </p14:sldIdLst>
        </p14:section>
        <p14:section name="第三节 企业战略决策中商业伦理的构建流程" id="{F1B80D7E-4B7E-4B4F-B455-4701943651EF}">
          <p14:sldIdLst>
            <p14:sldId id="306"/>
            <p14:sldId id="307"/>
            <p14:sldId id="308"/>
            <p14:sldId id="309"/>
            <p14:sldId id="310"/>
            <p14:sldId id="311"/>
            <p14:sldId id="312"/>
            <p14:sldId id="313"/>
            <p14:sldId id="314"/>
            <p14:sldId id="315"/>
            <p14:sldId id="316"/>
            <p14:sldId id="317"/>
            <p14:sldId id="318"/>
            <p14:sldId id="319"/>
            <p14:sldId id="320"/>
            <p14:sldId id="321"/>
            <p14:sldId id="322"/>
            <p14:sldId id="323"/>
          </p14:sldIdLst>
        </p14:section>
        <p14:section name="第四节 企业战略决策中商业伦理的规则设计" id="{256A9F10-A35E-4CD3-BD1A-D90CEE0395F3}">
          <p14:sldIdLst>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9"/>
            <p14:sldId id="370"/>
            <p14:sldId id="371"/>
            <p14:sldId id="372"/>
            <p14:sldId id="374"/>
            <p14:sldId id="375"/>
            <p14:sldId id="376"/>
            <p14:sldId id="377"/>
            <p14:sldId id="378"/>
            <p14:sldId id="380"/>
            <p14:sldId id="381"/>
            <p14:sldId id="382"/>
            <p14:sldId id="383"/>
            <p14:sldId id="384"/>
            <p14:sldId id="385"/>
            <p14:sldId id="386"/>
            <p14:sldId id="387"/>
            <p14:sldId id="388"/>
            <p14:sldId id="389"/>
            <p14:sldId id="390"/>
            <p14:sldId id="391"/>
            <p14:sldId id="392"/>
            <p14:sldId id="37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24" y="-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2FB58-6B9B-46C7-87B9-EB657182E455}"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CA1D602-A512-4412-B89C-FE5F77E854C7}"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2FB58-6B9B-46C7-87B9-EB657182E455}"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0CA1D602-A512-4412-B89C-FE5F77E854C7}" type="datetimeFigureOut">
              <a:rPr lang="zh-CN" altLang="en-US" smtClean="0"/>
              <a:t>2017/9/24</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77B2FB58-6B9B-46C7-87B9-EB657182E455}"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www.xuezhi.cn/tab_3.html"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www.xuezhi.cn/tab_4_82.html"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www.xuezhi.cn/tab_26.html"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2132857"/>
            <a:ext cx="8748464" cy="1368152"/>
          </a:xfrm>
        </p:spPr>
        <p:txBody>
          <a:bodyPr>
            <a:normAutofit fontScale="90000"/>
          </a:bodyPr>
          <a:lstStyle/>
          <a:p>
            <a:r>
              <a:rPr lang="zh-CN" altLang="zh-CN" b="1" dirty="0" smtClean="0"/>
              <a:t>第五章</a:t>
            </a:r>
            <a:r>
              <a:rPr lang="en-US" altLang="zh-CN" b="1" dirty="0" smtClean="0"/>
              <a:t>  </a:t>
            </a:r>
            <a:br>
              <a:rPr lang="en-US" altLang="zh-CN" b="1" dirty="0" smtClean="0"/>
            </a:br>
            <a:r>
              <a:rPr lang="en-US" altLang="zh-CN" b="1" dirty="0"/>
              <a:t/>
            </a:r>
            <a:br>
              <a:rPr lang="en-US" altLang="zh-CN" b="1" dirty="0"/>
            </a:br>
            <a:r>
              <a:rPr lang="zh-CN" altLang="zh-CN" b="1" dirty="0" smtClean="0"/>
              <a:t>企业战略决策中商业伦理的构建</a:t>
            </a:r>
            <a:endParaRPr lang="zh-CN" altLang="en-US" dirty="0"/>
          </a:p>
        </p:txBody>
      </p:sp>
    </p:spTree>
    <p:extLst>
      <p:ext uri="{BB962C8B-B14F-4D97-AF65-F5344CB8AC3E}">
        <p14:creationId xmlns:p14="http://schemas.microsoft.com/office/powerpoint/2010/main" val="28047719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764704"/>
            <a:ext cx="8064896" cy="5651162"/>
          </a:xfrm>
          <a:prstGeom prst="rect">
            <a:avLst/>
          </a:prstGeom>
        </p:spPr>
        <p:txBody>
          <a:bodyPr wrap="square">
            <a:spAutoFit/>
          </a:bodyPr>
          <a:lstStyle/>
          <a:p>
            <a:pPr indent="-432000">
              <a:lnSpc>
                <a:spcPct val="170000"/>
              </a:lnSpc>
            </a:pPr>
            <a:r>
              <a:rPr lang="zh-CN" altLang="zh-CN" sz="2700" dirty="0" smtClean="0"/>
              <a:t>到</a:t>
            </a:r>
            <a:r>
              <a:rPr lang="zh-TW" altLang="zh-CN" sz="2700" dirty="0" smtClean="0"/>
              <a:t>2011</a:t>
            </a:r>
            <a:r>
              <a:rPr lang="zh-CN" altLang="zh-CN" sz="2700" dirty="0" smtClean="0"/>
              <a:t>年揭露锦湖轮胎原料掺假、国美电 器借</a:t>
            </a:r>
            <a:r>
              <a:rPr lang="zh-TW" altLang="zh-CN" sz="2700" dirty="0" smtClean="0"/>
              <a:t>“</a:t>
            </a:r>
            <a:r>
              <a:rPr lang="zh-CN" altLang="zh-CN" sz="2700" dirty="0" smtClean="0"/>
              <a:t>以旧换新</a:t>
            </a:r>
            <a:r>
              <a:rPr lang="zh-TW" altLang="zh-CN" sz="2700" dirty="0" smtClean="0"/>
              <a:t>”</a:t>
            </a:r>
            <a:r>
              <a:rPr lang="zh-CN" altLang="zh-CN" sz="2700" dirty="0" smtClean="0"/>
              <a:t>政策骗完顾客骗国家，以及美赞臣奶粉吃出肉虫，再到今年点名批评家乐福、麦当劳等跨国公司损害消费者权益，央视</a:t>
            </a:r>
            <a:r>
              <a:rPr lang="zh-TW" altLang="zh-CN" sz="2700" dirty="0" smtClean="0"/>
              <a:t>“3</a:t>
            </a:r>
            <a:r>
              <a:rPr lang="en-US" altLang="zh-CN" sz="2700" dirty="0" smtClean="0"/>
              <a:t>·</a:t>
            </a:r>
            <a:r>
              <a:rPr lang="zh-TW" altLang="zh-CN" sz="2700" dirty="0" smtClean="0"/>
              <a:t>15”</a:t>
            </a:r>
            <a:r>
              <a:rPr lang="zh-CN" altLang="zh-CN" sz="2700" dirty="0" smtClean="0"/>
              <a:t>晚会用记者扎实的调查取证，展示了一个个诚信缺失甚至违法经营的典型案例，唤醒了消费者的权益意识，不仅打造了有影响力的品牌栏目，更成为规范市场秩序、传播国家法规政策的强大平台。</a:t>
            </a:r>
          </a:p>
        </p:txBody>
      </p:sp>
    </p:spTree>
    <p:extLst>
      <p:ext uri="{BB962C8B-B14F-4D97-AF65-F5344CB8AC3E}">
        <p14:creationId xmlns:p14="http://schemas.microsoft.com/office/powerpoint/2010/main" val="330574170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企业之间的不正当竞争、不公平竞争和非法竞争有悖予社会主义市场经济运行规则和竞争道德，破坏了市场经济的机会均等、公平竞争的原则。为了防止不正当竞争和非法竞争，就必须大力营造有利于企业公平竞争的道德文化环境。</a:t>
            </a:r>
          </a:p>
        </p:txBody>
      </p:sp>
    </p:spTree>
    <p:extLst>
      <p:ext uri="{BB962C8B-B14F-4D97-AF65-F5344CB8AC3E}">
        <p14:creationId xmlns:p14="http://schemas.microsoft.com/office/powerpoint/2010/main" val="16051175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(3)</a:t>
            </a:r>
            <a:r>
              <a:rPr lang="zh-CN" altLang="zh-CN" dirty="0"/>
              <a:t>企业对外行为准则</a:t>
            </a:r>
            <a:br>
              <a:rPr lang="zh-CN" altLang="zh-CN" dirty="0"/>
            </a:br>
            <a:endParaRPr lang="zh-CN" altLang="en-US" dirty="0"/>
          </a:p>
        </p:txBody>
      </p:sp>
      <p:sp>
        <p:nvSpPr>
          <p:cNvPr id="3" name="内容占位符 2"/>
          <p:cNvSpPr>
            <a:spLocks noGrp="1"/>
          </p:cNvSpPr>
          <p:nvPr>
            <p:ph idx="1"/>
          </p:nvPr>
        </p:nvSpPr>
        <p:spPr>
          <a:xfrm>
            <a:off x="0" y="908720"/>
            <a:ext cx="9036496" cy="5832648"/>
          </a:xfrm>
        </p:spPr>
        <p:txBody>
          <a:bodyPr>
            <a:normAutofit/>
          </a:bodyPr>
          <a:lstStyle/>
          <a:p>
            <a:r>
              <a:rPr lang="zh-CN" altLang="zh-CN" dirty="0" smtClean="0"/>
              <a:t>企业</a:t>
            </a:r>
            <a:r>
              <a:rPr lang="zh-CN" altLang="zh-CN" dirty="0"/>
              <a:t>是社会物质生产的主要部门和社会物质文化的创造者，担负着为社会提供物质产品和服务的责任。企业的经营活动是在同政府、行业协会、顾客、协作商、金融机构、新闻媒体、公众、社区等方面的相互联系中得以实现的。因此，企业在制定自己的经营目标时，必须认真考虑企业对社会承担的责任和义务。必须做到：</a:t>
            </a:r>
          </a:p>
          <a:p>
            <a:r>
              <a:rPr lang="zh-CN" altLang="zh-CN" dirty="0"/>
              <a:t>——全心全意地为顾客和用户服务，做到顾客满意，用户满意。</a:t>
            </a:r>
          </a:p>
          <a:p>
            <a:r>
              <a:rPr lang="zh-CN" altLang="zh-CN" dirty="0"/>
              <a:t>——对竞争对手，强调共存“双赢”，共同发展。</a:t>
            </a:r>
          </a:p>
          <a:p>
            <a:endParaRPr lang="zh-CN" altLang="en-US" dirty="0"/>
          </a:p>
        </p:txBody>
      </p:sp>
    </p:spTree>
    <p:extLst>
      <p:ext uri="{BB962C8B-B14F-4D97-AF65-F5344CB8AC3E}">
        <p14:creationId xmlns:p14="http://schemas.microsoft.com/office/powerpoint/2010/main" val="11865962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normAutofit/>
          </a:bodyPr>
          <a:lstStyle/>
          <a:p>
            <a:r>
              <a:rPr lang="zh-CN" altLang="zh-CN" dirty="0"/>
              <a:t>——对供应商，以诚相待，愿与供应商结成质量效益命运共同体，共同努力为社会提供优质产品。</a:t>
            </a:r>
          </a:p>
          <a:p>
            <a:r>
              <a:rPr lang="zh-CN" altLang="zh-CN" dirty="0" smtClean="0"/>
              <a:t>——</a:t>
            </a:r>
            <a:r>
              <a:rPr lang="zh-CN" altLang="zh-CN" dirty="0"/>
              <a:t>对分销商，热情相待，真心相处，相互协作，共同维护消费者权益。</a:t>
            </a:r>
          </a:p>
          <a:p>
            <a:r>
              <a:rPr lang="en-US" altLang="zh-CN" dirty="0"/>
              <a:t>    </a:t>
            </a:r>
            <a:r>
              <a:rPr lang="zh-CN" altLang="zh-CN" dirty="0"/>
              <a:t>——对国外合作伙伴，坚持相互尊重、平等互利、风险共担、利益共享。</a:t>
            </a:r>
          </a:p>
          <a:p>
            <a:r>
              <a:rPr lang="zh-CN" altLang="zh-CN" dirty="0"/>
              <a:t>——自觉承担社会责任，关心支持社会公益事业，在产品开发、生产经营等环节严格实施环境保护措施，促进社会的可持续发展。</a:t>
            </a:r>
          </a:p>
          <a:p>
            <a:endParaRPr lang="zh-CN" altLang="en-US" dirty="0"/>
          </a:p>
        </p:txBody>
      </p:sp>
    </p:spTree>
    <p:extLst>
      <p:ext uri="{BB962C8B-B14F-4D97-AF65-F5344CB8AC3E}">
        <p14:creationId xmlns:p14="http://schemas.microsoft.com/office/powerpoint/2010/main" val="6644678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8291264" cy="5793507"/>
          </a:xfrm>
        </p:spPr>
        <p:txBody>
          <a:bodyPr>
            <a:normAutofit/>
          </a:bodyPr>
          <a:lstStyle/>
          <a:p>
            <a:r>
              <a:rPr lang="zh-CN" altLang="zh-CN" dirty="0"/>
              <a:t>——向消费者提供热情周到的售前、售中、售后服务（包括安装、调试、维修等）。</a:t>
            </a:r>
          </a:p>
          <a:p>
            <a:r>
              <a:rPr lang="zh-CN" altLang="zh-CN" dirty="0"/>
              <a:t>——欢迎消费者的批评和建议，根据消费者的意见不断改进产品和服务。</a:t>
            </a:r>
          </a:p>
          <a:p>
            <a:r>
              <a:rPr lang="zh-CN" altLang="zh-CN" dirty="0"/>
              <a:t>在对外交往和参与市场竞争的全过程中，严格遵守《中华人民共和国反不正当竞争法》，用它来规范自己的经营活动。绝不使用不正当的竞争手段损害竞争对手，力倡商业道德，做到相互促进、共同发展、为公平竞争创造良好的环境和条件。</a:t>
            </a:r>
          </a:p>
          <a:p>
            <a:endParaRPr lang="zh-CN" altLang="en-US" dirty="0"/>
          </a:p>
        </p:txBody>
      </p:sp>
    </p:spTree>
    <p:extLst>
      <p:ext uri="{BB962C8B-B14F-4D97-AF65-F5344CB8AC3E}">
        <p14:creationId xmlns:p14="http://schemas.microsoft.com/office/powerpoint/2010/main" val="4318090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88640"/>
            <a:ext cx="8291264" cy="5937523"/>
          </a:xfrm>
        </p:spPr>
        <p:txBody>
          <a:bodyPr>
            <a:normAutofit fontScale="92500" lnSpcReduction="10000"/>
          </a:bodyPr>
          <a:lstStyle/>
          <a:p>
            <a:r>
              <a:rPr lang="zh-CN" altLang="zh-CN" dirty="0"/>
              <a:t>为了向社会提供优质产品，企业应全面、深入地贯彻《中华人民共和国质量法》和《国家质量振兴纲要》，努力按照国际通行的质量标准体系，实施全过程零缺陷质量管理，使消费者的质量要求变成企业员工的质量意识和自觉行动。</a:t>
            </a:r>
          </a:p>
          <a:p>
            <a:r>
              <a:rPr lang="zh-CN" altLang="zh-CN" dirty="0"/>
              <a:t>严格遵守《中华人民共和国消费者权益保护法》，切实保护消费者的利益。</a:t>
            </a:r>
          </a:p>
          <a:p>
            <a:r>
              <a:rPr lang="zh-CN" altLang="zh-CN" dirty="0"/>
              <a:t>——尊重消费者的意愿，维护消费者的利益，向消费者真实地提供产品性能、价格、规格、等级、生产日期、使用寿命、售后服务、服务内容等有关情况，确保消费者的各项权益得以落实。</a:t>
            </a:r>
          </a:p>
        </p:txBody>
      </p:sp>
    </p:spTree>
    <p:extLst>
      <p:ext uri="{BB962C8B-B14F-4D97-AF65-F5344CB8AC3E}">
        <p14:creationId xmlns:p14="http://schemas.microsoft.com/office/powerpoint/2010/main" val="220778694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88640"/>
            <a:ext cx="8291264" cy="5937523"/>
          </a:xfrm>
        </p:spPr>
        <p:txBody>
          <a:bodyPr>
            <a:normAutofit/>
          </a:bodyPr>
          <a:lstStyle/>
          <a:p>
            <a:r>
              <a:rPr lang="zh-CN" altLang="zh-CN" dirty="0"/>
              <a:t>——向消费者提供热情周到的售前、售中、售后服务（包括安装、调试、维修等）。</a:t>
            </a:r>
          </a:p>
          <a:p>
            <a:r>
              <a:rPr lang="zh-CN" altLang="zh-CN" dirty="0"/>
              <a:t>——欢迎消费者的批评和建议，根据消费者的意见不断改进产品和服务。</a:t>
            </a:r>
          </a:p>
          <a:p>
            <a:r>
              <a:rPr lang="zh-CN" altLang="zh-CN" dirty="0"/>
              <a:t>在对外交往和参与市场竞争的全过程中，严格遵守《中华人民共和国反不正当竞争法》，用它来规范自己的经营活动。绝不使用不正当的竞争手段损害竞争对手，力倡商业道德，做到相互促进、共同发展、为公平竞争创造良好的环境和条件。</a:t>
            </a:r>
          </a:p>
          <a:p>
            <a:endParaRPr lang="zh-CN" altLang="en-US" dirty="0"/>
          </a:p>
        </p:txBody>
      </p:sp>
    </p:spTree>
    <p:extLst>
      <p:ext uri="{BB962C8B-B14F-4D97-AF65-F5344CB8AC3E}">
        <p14:creationId xmlns:p14="http://schemas.microsoft.com/office/powerpoint/2010/main" val="13568336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476672"/>
            <a:ext cx="8219256" cy="5649491"/>
          </a:xfrm>
        </p:spPr>
        <p:txBody>
          <a:bodyPr>
            <a:normAutofit fontScale="85000" lnSpcReduction="10000"/>
          </a:bodyPr>
          <a:lstStyle/>
          <a:p>
            <a:r>
              <a:rPr lang="zh-CN" altLang="zh-CN" dirty="0"/>
              <a:t>——自觉维护行业协会和各级主管部门的权威性，提倡顾全大局，求同存异，共同为中国产业的发展作出贡献。</a:t>
            </a:r>
          </a:p>
          <a:p>
            <a:r>
              <a:rPr lang="zh-CN" altLang="zh-CN" dirty="0"/>
              <a:t>——倡导行业内部的企业共谋发展，放眼未来，不为短期利益所动，摆脱不成熟的、不正当竞争手段的困扰，自觉为市场经济的有序化作出贡献。</a:t>
            </a:r>
          </a:p>
          <a:p>
            <a:r>
              <a:rPr lang="en-US" altLang="zh-CN" dirty="0"/>
              <a:t>    </a:t>
            </a:r>
            <a:r>
              <a:rPr lang="zh-CN" altLang="zh-CN" dirty="0"/>
              <a:t>在广告活动中，严格遵守《中华人民共和国广告法》，力倡诚实、信用、公平、合法的基本原则，实事求是地宣传自己的产品，不欺骗和误导消费者，不贬低其他企业</a:t>
            </a:r>
            <a:r>
              <a:rPr lang="zh-CN" altLang="zh-CN" dirty="0" smtClean="0"/>
              <a:t>。</a:t>
            </a:r>
            <a:endParaRPr lang="en-US" altLang="zh-CN" dirty="0" smtClean="0"/>
          </a:p>
          <a:p>
            <a:r>
              <a:rPr lang="en-US" altLang="zh-CN" dirty="0" smtClean="0"/>
              <a:t> </a:t>
            </a:r>
            <a:r>
              <a:rPr lang="zh-CN" altLang="zh-CN" dirty="0"/>
              <a:t>——广告内容与形式应健康、文明，客观、清楚地说明产品的性能、用途、质量、价格和售后服务。使用数据、统计资料、调查结果、文摘、引用语应当真实、准确，并标明出处。</a:t>
            </a:r>
          </a:p>
          <a:p>
            <a:endParaRPr lang="zh-CN" altLang="en-US" dirty="0"/>
          </a:p>
        </p:txBody>
      </p:sp>
    </p:spTree>
    <p:extLst>
      <p:ext uri="{BB962C8B-B14F-4D97-AF65-F5344CB8AC3E}">
        <p14:creationId xmlns:p14="http://schemas.microsoft.com/office/powerpoint/2010/main" val="37376622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332656"/>
            <a:ext cx="8219256" cy="5793507"/>
          </a:xfrm>
        </p:spPr>
        <p:txBody>
          <a:bodyPr>
            <a:normAutofit/>
          </a:bodyPr>
          <a:lstStyle/>
          <a:p>
            <a:r>
              <a:rPr lang="zh-CN" altLang="zh-CN" dirty="0"/>
              <a:t>——广告中不采用令人误解的方法贬低竞争对手的产品和服务，不侵犯对手的商业信誉，不侵害对手的合法权益。</a:t>
            </a:r>
          </a:p>
          <a:p>
            <a:r>
              <a:rPr lang="zh-CN" altLang="zh-CN" dirty="0"/>
              <a:t>——遵守法律和行政法规，切实履行自己的广告承诺和广告义务。严格遵守《中华人民共和国统计法》，以认真负责、客观公正的态度及时填报统计数据，提高统计信息的及时性、科学性和真实性。</a:t>
            </a:r>
          </a:p>
          <a:p>
            <a:r>
              <a:rPr lang="zh-CN" altLang="zh-CN" dirty="0"/>
              <a:t>——向行业协会等上级主管部门如实上报各项经济指标和统计数据，为国家和行业提供准确的信息。</a:t>
            </a:r>
          </a:p>
          <a:p>
            <a:endParaRPr lang="zh-CN" altLang="en-US" dirty="0"/>
          </a:p>
        </p:txBody>
      </p:sp>
    </p:spTree>
    <p:extLst>
      <p:ext uri="{BB962C8B-B14F-4D97-AF65-F5344CB8AC3E}">
        <p14:creationId xmlns:p14="http://schemas.microsoft.com/office/powerpoint/2010/main" val="383976694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764704"/>
            <a:ext cx="8291264" cy="5361459"/>
          </a:xfrm>
        </p:spPr>
        <p:txBody>
          <a:bodyPr/>
          <a:lstStyle/>
          <a:p>
            <a:r>
              <a:rPr lang="zh-CN" altLang="zh-CN" dirty="0"/>
              <a:t>——不以任何模棱两可的用语和过期的荣誉进行广告宣传以误导消费者。</a:t>
            </a:r>
          </a:p>
          <a:p>
            <a:r>
              <a:rPr lang="zh-CN" altLang="zh-CN" dirty="0"/>
              <a:t>——不断章取义地利用某些统计资料作有利于本企业而有损于其他兄弟企业的广告宣传。</a:t>
            </a:r>
          </a:p>
          <a:p>
            <a:r>
              <a:rPr lang="zh-CN" altLang="zh-CN" dirty="0"/>
              <a:t>——本企业的统计工作接受行业协会统计管理部门和社会公众的监督。</a:t>
            </a:r>
          </a:p>
          <a:p>
            <a:endParaRPr lang="zh-CN" altLang="en-US" dirty="0"/>
          </a:p>
        </p:txBody>
      </p:sp>
    </p:spTree>
    <p:extLst>
      <p:ext uri="{BB962C8B-B14F-4D97-AF65-F5344CB8AC3E}">
        <p14:creationId xmlns:p14="http://schemas.microsoft.com/office/powerpoint/2010/main" val="6307886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(4)</a:t>
            </a:r>
            <a:r>
              <a:rPr lang="zh-CN" altLang="zh-CN" dirty="0"/>
              <a:t>企业对内行为准则</a:t>
            </a:r>
            <a:br>
              <a:rPr lang="zh-CN" altLang="zh-CN" dirty="0"/>
            </a:br>
            <a:endParaRPr lang="zh-CN" altLang="en-US" dirty="0"/>
          </a:p>
        </p:txBody>
      </p:sp>
      <p:sp>
        <p:nvSpPr>
          <p:cNvPr id="3" name="内容占位符 2"/>
          <p:cNvSpPr>
            <a:spLocks noGrp="1"/>
          </p:cNvSpPr>
          <p:nvPr>
            <p:ph idx="1"/>
          </p:nvPr>
        </p:nvSpPr>
        <p:spPr>
          <a:xfrm>
            <a:off x="251520" y="836712"/>
            <a:ext cx="8435280" cy="5289451"/>
          </a:xfrm>
        </p:spPr>
        <p:txBody>
          <a:bodyPr>
            <a:normAutofit/>
          </a:bodyPr>
          <a:lstStyle/>
          <a:p>
            <a:pPr marL="0" indent="0">
              <a:buNone/>
            </a:pPr>
            <a:endParaRPr lang="zh-CN" altLang="zh-CN" dirty="0"/>
          </a:p>
          <a:p>
            <a:r>
              <a:rPr lang="zh-CN" altLang="zh-CN" dirty="0"/>
              <a:t>在企业内部积极营造“和商”的人文环境，形成既讲制度，又讲人情，既讲竞争，又讲和谐，既讲契约，又讲奉献的良好氛围。</a:t>
            </a:r>
          </a:p>
          <a:p>
            <a:r>
              <a:rPr lang="zh-CN" altLang="zh-CN" dirty="0"/>
              <a:t>——科学管理的核心是制度，行为管理的中心是人的积极性。制度可以把人的操作精确到分秒，但制度永远管不到人的内心深处，因此需要通过感情交流，调动员工的积极性、主动性和创造性，以弥补制度管理的不足。讲企业自律就是要摆正制度和人情的关系。</a:t>
            </a:r>
          </a:p>
        </p:txBody>
      </p:sp>
    </p:spTree>
    <p:extLst>
      <p:ext uri="{BB962C8B-B14F-4D97-AF65-F5344CB8AC3E}">
        <p14:creationId xmlns:p14="http://schemas.microsoft.com/office/powerpoint/2010/main" val="3845632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49275"/>
            <a:ext cx="8229600" cy="6048375"/>
          </a:xfrm>
        </p:spPr>
        <p:txBody>
          <a:bodyPr>
            <a:normAutofit fontScale="70000" lnSpcReduction="20000"/>
          </a:bodyPr>
          <a:lstStyle/>
          <a:p>
            <a:pPr>
              <a:lnSpc>
                <a:spcPct val="160000"/>
              </a:lnSpc>
            </a:pPr>
            <a:r>
              <a:rPr lang="zh-CN" altLang="zh-CN" sz="3400" dirty="0" smtClean="0"/>
              <a:t>企业</a:t>
            </a:r>
            <a:r>
              <a:rPr lang="zh-CN" altLang="zh-CN" sz="3400" dirty="0"/>
              <a:t>行业全力推动、政府部门齐抓共管、新闻媒体营造氛围，共铸诚信，有你也有我。让我们共同努力，营造出诚信和谐的市场环境。</a:t>
            </a:r>
          </a:p>
          <a:p>
            <a:pPr>
              <a:lnSpc>
                <a:spcPct val="160000"/>
              </a:lnSpc>
            </a:pPr>
            <a:r>
              <a:rPr lang="zh-CN" altLang="zh-CN" sz="3400" dirty="0"/>
              <a:t>——摘自：</a:t>
            </a:r>
            <a:r>
              <a:rPr lang="zh-TW" altLang="zh-CN" sz="3400" dirty="0"/>
              <a:t>《经济日报》</a:t>
            </a:r>
            <a:r>
              <a:rPr lang="zh-CN" altLang="zh-CN" sz="3400" dirty="0"/>
              <a:t>，</a:t>
            </a:r>
            <a:r>
              <a:rPr lang="en-US" altLang="zh-CN" sz="3400" dirty="0"/>
              <a:t>2012</a:t>
            </a:r>
            <a:r>
              <a:rPr lang="zh-TW" altLang="zh-CN" sz="3400" dirty="0"/>
              <a:t>年3月19日</a:t>
            </a:r>
            <a:r>
              <a:rPr lang="zh-CN" altLang="zh-CN" sz="3400" dirty="0"/>
              <a:t>第</a:t>
            </a:r>
            <a:r>
              <a:rPr lang="en-US" altLang="zh-CN" sz="3400" dirty="0"/>
              <a:t>4</a:t>
            </a:r>
            <a:r>
              <a:rPr lang="zh-CN" altLang="zh-CN" sz="3400" dirty="0"/>
              <a:t>版</a:t>
            </a:r>
          </a:p>
          <a:p>
            <a:pPr>
              <a:lnSpc>
                <a:spcPct val="160000"/>
              </a:lnSpc>
            </a:pPr>
            <a:r>
              <a:rPr lang="zh-CN" altLang="zh-CN" sz="3400" b="1" dirty="0"/>
              <a:t>【案例解读】</a:t>
            </a:r>
            <a:endParaRPr lang="zh-CN" altLang="zh-CN" sz="3400" dirty="0"/>
          </a:p>
          <a:p>
            <a:pPr>
              <a:lnSpc>
                <a:spcPct val="160000"/>
              </a:lnSpc>
            </a:pPr>
            <a:r>
              <a:rPr lang="zh-CN" altLang="zh-CN" sz="3400" dirty="0"/>
              <a:t>由于企业不道德、不伦理现象的加剧，人们日益关注企业的道德品质，逐渐学会也必须学会用脚投票的方式来惩罚不道德的企业。就企业自身而言，要想企业能够可持续发展、不断做强做大，也必须将商业道德问题纳入战略决策当中。</a:t>
            </a:r>
          </a:p>
          <a:p>
            <a:pPr>
              <a:lnSpc>
                <a:spcPct val="160000"/>
              </a:lnSpc>
            </a:pPr>
            <a:r>
              <a:rPr lang="en-US" altLang="zh-CN" b="1" dirty="0"/>
              <a:t> </a:t>
            </a:r>
            <a:endParaRPr lang="zh-CN" altLang="zh-CN" dirty="0"/>
          </a:p>
          <a:p>
            <a:pPr>
              <a:lnSpc>
                <a:spcPct val="160000"/>
              </a:lnSpc>
            </a:pPr>
            <a:endParaRPr lang="zh-CN" altLang="en-US" dirty="0"/>
          </a:p>
        </p:txBody>
      </p:sp>
    </p:spTree>
    <p:extLst>
      <p:ext uri="{BB962C8B-B14F-4D97-AF65-F5344CB8AC3E}">
        <p14:creationId xmlns:p14="http://schemas.microsoft.com/office/powerpoint/2010/main" val="271607335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95536" y="188640"/>
            <a:ext cx="8291264" cy="5937523"/>
          </a:xfrm>
        </p:spPr>
        <p:txBody>
          <a:bodyPr>
            <a:normAutofit lnSpcReduction="10000"/>
          </a:bodyPr>
          <a:lstStyle/>
          <a:p>
            <a:r>
              <a:rPr lang="zh-CN" altLang="zh-CN" dirty="0"/>
              <a:t>——竞争可以激发企业的活力，消除惰性，形成激励机制。但一味强调竞争，忽视和谐，将造成冲突，破坏整体协调。个人价值的最大化来源于员工的竞争，集体价值的最大化来源于个体间的和谐。讲企业自律就是要摆正竞争与和谐的关系。</a:t>
            </a:r>
          </a:p>
          <a:p>
            <a:r>
              <a:rPr lang="zh-CN" altLang="zh-CN" dirty="0"/>
              <a:t>——劳动契约是劳动者付出劳动与企业支付报酬的协议，但它无法满足个人对企业的精神需求和集体对个人的精神关怀。契约使劳动成为物质生话的手段，奉献使劳动成为精神世界的追求。讲企业自律就是要摆正契约与奉献的关系。</a:t>
            </a:r>
          </a:p>
          <a:p>
            <a:endParaRPr lang="zh-CN" altLang="en-US" dirty="0"/>
          </a:p>
        </p:txBody>
      </p:sp>
    </p:spTree>
    <p:extLst>
      <p:ext uri="{BB962C8B-B14F-4D97-AF65-F5344CB8AC3E}">
        <p14:creationId xmlns:p14="http://schemas.microsoft.com/office/powerpoint/2010/main" val="35787894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404664"/>
            <a:ext cx="8363272" cy="5721499"/>
          </a:xfrm>
        </p:spPr>
        <p:txBody>
          <a:bodyPr>
            <a:normAutofit/>
          </a:bodyPr>
          <a:lstStyle/>
          <a:p>
            <a:r>
              <a:rPr lang="zh-CN" altLang="zh-CN" dirty="0"/>
              <a:t>企业管理者的自律准则：应自觉学习政策理论，不断提高政策理论水平；加强法制知识学习，增强法制观念；努力学习市场经济理论，提高参与市场竞争的能力和决策水平；提高领导能力，加强民主作风。</a:t>
            </a:r>
          </a:p>
          <a:p>
            <a:r>
              <a:rPr lang="zh-CN" altLang="zh-CN" dirty="0"/>
              <a:t>企业员工的自律准则：加强政冶理论和业务学习，提高工作技能和综合素质，增强竞争能力和自律意识，严格遵守企业员工守则和文明礼仪。</a:t>
            </a:r>
          </a:p>
        </p:txBody>
      </p:sp>
    </p:spTree>
    <p:extLst>
      <p:ext uri="{BB962C8B-B14F-4D97-AF65-F5344CB8AC3E}">
        <p14:creationId xmlns:p14="http://schemas.microsoft.com/office/powerpoint/2010/main" val="416269832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74638"/>
            <a:ext cx="8147248" cy="778098"/>
          </a:xfrm>
        </p:spPr>
        <p:txBody>
          <a:bodyPr>
            <a:normAutofit fontScale="90000"/>
          </a:bodyPr>
          <a:lstStyle/>
          <a:p>
            <a:r>
              <a:rPr lang="en-US" altLang="zh-CN" dirty="0"/>
              <a:t>(5)</a:t>
            </a:r>
            <a:r>
              <a:rPr lang="zh-CN" altLang="zh-CN" dirty="0"/>
              <a:t>企业自律准则的检查与监督</a:t>
            </a:r>
            <a:br>
              <a:rPr lang="zh-CN" altLang="zh-CN" dirty="0"/>
            </a:br>
            <a:endParaRPr lang="zh-CN" altLang="en-US" dirty="0"/>
          </a:p>
        </p:txBody>
      </p:sp>
      <p:sp>
        <p:nvSpPr>
          <p:cNvPr id="3" name="内容占位符 2"/>
          <p:cNvSpPr>
            <a:spLocks noGrp="1"/>
          </p:cNvSpPr>
          <p:nvPr>
            <p:ph idx="1"/>
          </p:nvPr>
        </p:nvSpPr>
        <p:spPr>
          <a:xfrm>
            <a:off x="539552" y="1268760"/>
            <a:ext cx="8147248" cy="4857403"/>
          </a:xfrm>
        </p:spPr>
        <p:txBody>
          <a:bodyPr>
            <a:normAutofit/>
          </a:bodyPr>
          <a:lstStyle/>
          <a:p>
            <a:r>
              <a:rPr lang="zh-CN" altLang="zh-CN" b="1" dirty="0" smtClean="0"/>
              <a:t>为了</a:t>
            </a:r>
            <a:r>
              <a:rPr lang="zh-CN" altLang="zh-CN" dirty="0"/>
              <a:t>保证企业自律的实施，每年在公司内开展一次检查评比活动。对模范执行准则的员工进行表彰，对违反准则的员工应及时进行教育，对造成不良社会影响的进行严肃处理。</a:t>
            </a:r>
          </a:p>
          <a:p>
            <a:r>
              <a:rPr lang="en-US" altLang="zh-CN" dirty="0"/>
              <a:t>    </a:t>
            </a:r>
            <a:r>
              <a:rPr lang="zh-CN" altLang="zh-CN" dirty="0"/>
              <a:t>真诚地接受政府部门、行业协会、消费者组织、竞争对手、新闻媒体、社会公众等方面的监督，欢迎社会各界通过电话、信函、来访、投诉等方式进行社会监督。</a:t>
            </a:r>
          </a:p>
          <a:p>
            <a:endParaRPr lang="zh-CN" altLang="en-US" dirty="0"/>
          </a:p>
        </p:txBody>
      </p:sp>
    </p:spTree>
    <p:extLst>
      <p:ext uri="{BB962C8B-B14F-4D97-AF65-F5344CB8AC3E}">
        <p14:creationId xmlns:p14="http://schemas.microsoft.com/office/powerpoint/2010/main" val="342038768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16632"/>
            <a:ext cx="8229600" cy="1143000"/>
          </a:xfrm>
        </p:spPr>
        <p:txBody>
          <a:bodyPr>
            <a:normAutofit fontScale="90000"/>
          </a:bodyPr>
          <a:lstStyle/>
          <a:p>
            <a:r>
              <a:rPr lang="en-US" altLang="zh-CN" dirty="0"/>
              <a:t> 2</a:t>
            </a:r>
            <a:r>
              <a:rPr lang="zh-CN" altLang="zh-CN" dirty="0"/>
              <a:t>．“和商”理念的推出</a:t>
            </a:r>
            <a:br>
              <a:rPr lang="zh-CN" altLang="zh-CN" dirty="0"/>
            </a:br>
            <a:endParaRPr lang="zh-CN" altLang="en-US" dirty="0"/>
          </a:p>
        </p:txBody>
      </p:sp>
      <p:sp>
        <p:nvSpPr>
          <p:cNvPr id="3" name="内容占位符 2"/>
          <p:cNvSpPr>
            <a:spLocks noGrp="1"/>
          </p:cNvSpPr>
          <p:nvPr>
            <p:ph idx="1"/>
          </p:nvPr>
        </p:nvSpPr>
        <p:spPr>
          <a:xfrm>
            <a:off x="323528" y="980728"/>
            <a:ext cx="8363272" cy="5145435"/>
          </a:xfrm>
        </p:spPr>
        <p:txBody>
          <a:bodyPr>
            <a:normAutofit fontScale="92500"/>
          </a:bodyPr>
          <a:lstStyle/>
          <a:p>
            <a:r>
              <a:rPr lang="en-US" altLang="zh-CN" dirty="0" smtClean="0"/>
              <a:t>1997</a:t>
            </a:r>
            <a:r>
              <a:rPr lang="zh-CN" altLang="zh-CN" dirty="0"/>
              <a:t>年</a:t>
            </a:r>
            <a:r>
              <a:rPr lang="en-US" altLang="zh-CN" dirty="0"/>
              <a:t>5</a:t>
            </a:r>
            <a:r>
              <a:rPr lang="zh-CN" altLang="zh-CN" dirty="0"/>
              <a:t>月</a:t>
            </a:r>
            <a:r>
              <a:rPr lang="en-US" altLang="zh-CN" dirty="0"/>
              <a:t>18</a:t>
            </a:r>
            <a:r>
              <a:rPr lang="zh-CN" altLang="zh-CN" dirty="0"/>
              <a:t>日，《经济日报》全文整版刊出了《中国第一部企业自律宣言——荣事达自律宣言》，接着在钓鱼台国宾馆举行了新闻发布会，中央电视台进行了实况转播，《焦点访谈》又作了追踪报道，新华社向全国各大报纸发出通稿，《人民日报》《光明日报》《经济日报》《中国轻工报》《中国昔年报》《工人日报》、中央人民广播电台等各大媒体都作了报道。此后，在《经济日报》多功能厅举行了在京专家学者参加的理论研讨会，充分肯定了《中国第一部企业自律宣言》的理论意义和现实价值。</a:t>
            </a:r>
          </a:p>
          <a:p>
            <a:endParaRPr lang="zh-CN" altLang="en-US" dirty="0"/>
          </a:p>
        </p:txBody>
      </p:sp>
    </p:spTree>
    <p:extLst>
      <p:ext uri="{BB962C8B-B14F-4D97-AF65-F5344CB8AC3E}">
        <p14:creationId xmlns:p14="http://schemas.microsoft.com/office/powerpoint/2010/main" val="87793138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88640"/>
            <a:ext cx="8496944" cy="6480720"/>
          </a:xfrm>
        </p:spPr>
        <p:txBody>
          <a:bodyPr>
            <a:normAutofit fontScale="92500" lnSpcReduction="20000"/>
          </a:bodyPr>
          <a:lstStyle/>
          <a:p>
            <a:r>
              <a:rPr lang="zh-CN" altLang="zh-CN" dirty="0"/>
              <a:t>新华社通稿指出：“和商”理念的推出，表现出健康文明的姿态，市场经济条件下，企业离不开竞争，唯有公平的竞争才能促进其成长和发展。这一理念对季家电行业、轻工行业乃至全国各行各业，都有普遍的借鉴意义</a:t>
            </a:r>
            <a:r>
              <a:rPr lang="en-US" altLang="zh-CN" dirty="0"/>
              <a:t>-</a:t>
            </a:r>
            <a:r>
              <a:rPr lang="zh-CN" altLang="zh-CN" dirty="0"/>
              <a:t>和参照作用。</a:t>
            </a:r>
          </a:p>
          <a:p>
            <a:r>
              <a:rPr lang="en-US" altLang="zh-CN" dirty="0"/>
              <a:t>   </a:t>
            </a:r>
            <a:r>
              <a:rPr lang="zh-CN" altLang="zh-CN" dirty="0"/>
              <a:t>《人民日报》的评论员文章指出：《中国第一部企业自律宣言》是在市场竞争日趋激烈，恶性竞争使企业利益受损的背景下出台的，它所倡导的相互尊重、平等竞争、诚信至上、文明经营、以义生利、以德兴企的“和商”理念对于调整企业与企业、企业与社会、企业与员工等方面的各种关系具有重要的指导意义。它倡导每个企业、每个职工首先从我做起，提高自身的职业道德意识，以一流的服务求存，以信誉求发展，这在当前激烈的市场竞争中具有特别重要的现实意义。</a:t>
            </a:r>
          </a:p>
        </p:txBody>
      </p:sp>
    </p:spTree>
    <p:extLst>
      <p:ext uri="{BB962C8B-B14F-4D97-AF65-F5344CB8AC3E}">
        <p14:creationId xmlns:p14="http://schemas.microsoft.com/office/powerpoint/2010/main" val="276882366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8291264" cy="5793507"/>
          </a:xfrm>
        </p:spPr>
        <p:txBody>
          <a:bodyPr>
            <a:normAutofit fontScale="92500" lnSpcReduction="10000"/>
          </a:bodyPr>
          <a:lstStyle/>
          <a:p>
            <a:r>
              <a:rPr lang="zh-CN" altLang="zh-CN" dirty="0"/>
              <a:t>《中国青年报》的评论员文章指出：《中国第一部企业自律宣言》是对西方企业伦理宪章从形式到内容的全面创新，“和商”理念的形成和推出，是从理论到实践的全面创新。市场经济有序化主要靠两个方面的力量：一是他律，即法律、法规，它是一种外在的规定性；二是自律，即企业道德、企业伦理，它是一种内在的规定性。企业应当把法律法规等化为市场经济的主体——每个企业、每个员工的自觉行为。“和商”理念是与“徽商”文化一脉相承的，“和”即“和为贵”、“和气生财”、“和衷共济”、“和平共处”、“共同发展”的商业精神。</a:t>
            </a:r>
            <a:endParaRPr lang="zh-CN" altLang="en-US" dirty="0"/>
          </a:p>
        </p:txBody>
      </p:sp>
    </p:spTree>
    <p:extLst>
      <p:ext uri="{BB962C8B-B14F-4D97-AF65-F5344CB8AC3E}">
        <p14:creationId xmlns:p14="http://schemas.microsoft.com/office/powerpoint/2010/main" val="175133556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260648"/>
            <a:ext cx="8363272" cy="5865515"/>
          </a:xfrm>
        </p:spPr>
        <p:txBody>
          <a:bodyPr>
            <a:normAutofit/>
          </a:bodyPr>
          <a:lstStyle/>
          <a:p>
            <a:r>
              <a:rPr lang="zh-CN" altLang="zh-CN" dirty="0"/>
              <a:t>《光明日报》的评论员文章指出：市场经济需要法律法规的不断完善，更需要参与竞争的各个主体严格的自律，共同构筑起有序竞争的利益共同体。目前一些不规范的竞争行为，给企业自身造成不良影响，任其发展下去，会使企业大伤元气，最终危及民族工业。“和商”理念的推出，有助于我国市场经济步入健的、法制化的轨道，有助予我国社会主义市场经济秩序的完善。</a:t>
            </a:r>
          </a:p>
          <a:p>
            <a:endParaRPr lang="zh-CN" altLang="en-US" dirty="0"/>
          </a:p>
        </p:txBody>
      </p:sp>
    </p:spTree>
    <p:extLst>
      <p:ext uri="{BB962C8B-B14F-4D97-AF65-F5344CB8AC3E}">
        <p14:creationId xmlns:p14="http://schemas.microsoft.com/office/powerpoint/2010/main" val="18606629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260648"/>
            <a:ext cx="8147248" cy="5865515"/>
          </a:xfrm>
        </p:spPr>
        <p:txBody>
          <a:bodyPr/>
          <a:lstStyle/>
          <a:p>
            <a:r>
              <a:rPr lang="en-US" altLang="zh-CN" dirty="0"/>
              <a:t>1997</a:t>
            </a:r>
            <a:r>
              <a:rPr lang="zh-CN" altLang="zh-CN" dirty="0"/>
              <a:t>年</a:t>
            </a:r>
            <a:r>
              <a:rPr lang="en-US" altLang="zh-CN" dirty="0"/>
              <a:t>5</a:t>
            </a:r>
            <a:r>
              <a:rPr lang="zh-CN" altLang="zh-CN" dirty="0"/>
              <a:t>月</a:t>
            </a:r>
            <a:r>
              <a:rPr lang="en-US" altLang="zh-CN" dirty="0"/>
              <a:t>19</a:t>
            </a:r>
            <a:r>
              <a:rPr lang="zh-CN" altLang="zh-CN" dirty="0"/>
              <a:t>日中央电视台一套《晚间新闻》，二套《财经报道》，</a:t>
            </a:r>
            <a:r>
              <a:rPr lang="en-US" altLang="zh-CN" dirty="0"/>
              <a:t>5</a:t>
            </a:r>
            <a:r>
              <a:rPr lang="zh-CN" altLang="zh-CN" dirty="0"/>
              <a:t>月</a:t>
            </a:r>
            <a:r>
              <a:rPr lang="en-US" altLang="zh-CN" dirty="0"/>
              <a:t> 24</a:t>
            </a:r>
            <a:r>
              <a:rPr lang="zh-CN" altLang="zh-CN" dirty="0"/>
              <a:t>日中央电视台一套《晚间新闻》报道：宣言的出台是中国市场经济走向规范化的重要标志，它对加强企业和职工的职业道德素质，避免商业欺诈和生产。销售假冒伪劣产品等不道德现象的发生，以及在规范市场、行业行为，树立行为新风，创建精神文明等方面发挥了积极作用。</a:t>
            </a:r>
            <a:endParaRPr lang="zh-CN" altLang="en-US" dirty="0"/>
          </a:p>
        </p:txBody>
      </p:sp>
    </p:spTree>
    <p:extLst>
      <p:ext uri="{BB962C8B-B14F-4D97-AF65-F5344CB8AC3E}">
        <p14:creationId xmlns:p14="http://schemas.microsoft.com/office/powerpoint/2010/main" val="6086471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476672"/>
            <a:ext cx="8219256" cy="5649491"/>
          </a:xfrm>
        </p:spPr>
        <p:txBody>
          <a:bodyPr/>
          <a:lstStyle/>
          <a:p>
            <a:r>
              <a:rPr lang="en-US" altLang="zh-CN" dirty="0"/>
              <a:t>1997</a:t>
            </a:r>
            <a:r>
              <a:rPr lang="zh-CN" altLang="zh-CN" dirty="0"/>
              <a:t>年</a:t>
            </a:r>
            <a:r>
              <a:rPr lang="en-US" altLang="zh-CN" dirty="0"/>
              <a:t>9</a:t>
            </a:r>
            <a:r>
              <a:rPr lang="zh-CN" altLang="zh-CN" dirty="0"/>
              <a:t>月</a:t>
            </a:r>
            <a:r>
              <a:rPr lang="en-US" altLang="zh-CN" dirty="0"/>
              <a:t>10</a:t>
            </a:r>
            <a:r>
              <a:rPr lang="zh-CN" altLang="zh-CN" dirty="0"/>
              <a:t>—</a:t>
            </a:r>
            <a:r>
              <a:rPr lang="en-US" altLang="zh-CN" dirty="0"/>
              <a:t>15</a:t>
            </a:r>
            <a:r>
              <a:rPr lang="zh-CN" altLang="zh-CN" dirty="0"/>
              <a:t>日，第</a:t>
            </a:r>
            <a:r>
              <a:rPr lang="en-US" altLang="zh-CN" dirty="0"/>
              <a:t>10</a:t>
            </a:r>
            <a:r>
              <a:rPr lang="zh-CN" altLang="zh-CN" dirty="0"/>
              <a:t>届国际企业伦理研讨会在布拉格举行，受国际企业伦理学会的邀请，中国企业管理研究会、中国社会科学院工业经济研究所派代表参加了这次会议，笔者在大会上作了题为《企业竞争、企业自律与企业伦理》的主题发言，同时介绍了《中国第一部企业自律宣言》与“和商”理念的推出、发布情况。</a:t>
            </a:r>
          </a:p>
          <a:p>
            <a:endParaRPr lang="zh-CN" altLang="en-US" dirty="0"/>
          </a:p>
        </p:txBody>
      </p:sp>
    </p:spTree>
    <p:extLst>
      <p:ext uri="{BB962C8B-B14F-4D97-AF65-F5344CB8AC3E}">
        <p14:creationId xmlns:p14="http://schemas.microsoft.com/office/powerpoint/2010/main" val="66185311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147248" cy="922114"/>
          </a:xfrm>
        </p:spPr>
        <p:txBody>
          <a:bodyPr>
            <a:normAutofit fontScale="90000"/>
          </a:bodyPr>
          <a:lstStyle/>
          <a:p>
            <a:r>
              <a:rPr lang="zh-CN" altLang="zh-CN" dirty="0"/>
              <a:t>三、点评</a:t>
            </a:r>
            <a:br>
              <a:rPr lang="zh-CN" altLang="zh-CN" dirty="0"/>
            </a:br>
            <a:endParaRPr lang="zh-CN" altLang="en-US" dirty="0"/>
          </a:p>
        </p:txBody>
      </p:sp>
      <p:sp>
        <p:nvSpPr>
          <p:cNvPr id="3" name="内容占位符 2"/>
          <p:cNvSpPr>
            <a:spLocks noGrp="1"/>
          </p:cNvSpPr>
          <p:nvPr>
            <p:ph idx="1"/>
          </p:nvPr>
        </p:nvSpPr>
        <p:spPr>
          <a:xfrm>
            <a:off x="251520" y="908720"/>
            <a:ext cx="8424936" cy="5760640"/>
          </a:xfrm>
        </p:spPr>
        <p:txBody>
          <a:bodyPr>
            <a:normAutofit fontScale="85000" lnSpcReduction="20000"/>
          </a:bodyPr>
          <a:lstStyle/>
          <a:p>
            <a:pPr marL="0" indent="0">
              <a:buNone/>
            </a:pPr>
            <a:endParaRPr lang="zh-CN" altLang="zh-CN" dirty="0"/>
          </a:p>
          <a:p>
            <a:r>
              <a:rPr lang="en-US" altLang="zh-CN" dirty="0"/>
              <a:t>   </a:t>
            </a:r>
            <a:r>
              <a:rPr lang="zh-CN" altLang="zh-CN" dirty="0"/>
              <a:t>《中国第一部企业自律宣言》与“和商”理念向金社会的推出，明确提出了市场经济和市场竞争中要讲企业伦理、企业道德这样一个经营理念，这对于规范企业竞争和维护市场经济的有序化，无疑有着十分重要的意义。</a:t>
            </a:r>
          </a:p>
          <a:p>
            <a:r>
              <a:rPr lang="zh-CN" altLang="zh-CN" dirty="0"/>
              <a:t>市场经济应该是法制经济、有序经济，这种有序性不仅要依靠建立和健全法律制度（他律），还应该加强企业伦理的建设（自律）。近年来，在市场竞争中出现的一些不正当、不平等，甚至是非法的恶性竞争，既破坏了市场经济的运行规则，又败坏了社会公认的商业道德和社会风气。近两年来随着市场竞争的日趋激烈，家电行业中的一些企业为了争夺市场份额，也出现了损害竞争对手和消费者利益的现象，甚至出现大打出手的恶性事件，这种现象引起了社会各界的强烈关注。</a:t>
            </a:r>
            <a:endParaRPr lang="zh-CN" altLang="en-US" dirty="0"/>
          </a:p>
        </p:txBody>
      </p:sp>
    </p:spTree>
    <p:extLst>
      <p:ext uri="{BB962C8B-B14F-4D97-AF65-F5344CB8AC3E}">
        <p14:creationId xmlns:p14="http://schemas.microsoft.com/office/powerpoint/2010/main" val="2894285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11560" y="2420888"/>
            <a:ext cx="8229600" cy="1143000"/>
          </a:xfrm>
        </p:spPr>
        <p:txBody>
          <a:bodyPr>
            <a:normAutofit fontScale="90000"/>
          </a:bodyPr>
          <a:lstStyle/>
          <a:p>
            <a:r>
              <a:rPr lang="zh-CN" altLang="zh-CN" b="1" u="sng" dirty="0" smtClean="0"/>
              <a:t>第一节 </a:t>
            </a:r>
            <a:r>
              <a:rPr lang="zh-CN" altLang="zh-CN" b="1" dirty="0" smtClean="0"/>
              <a:t>企业战略决策模式</a:t>
            </a:r>
            <a:br>
              <a:rPr lang="zh-CN" altLang="zh-CN" b="1" dirty="0" smtClean="0"/>
            </a:br>
            <a:endParaRPr lang="zh-CN" altLang="en-US" dirty="0"/>
          </a:p>
        </p:txBody>
      </p:sp>
    </p:spTree>
    <p:extLst>
      <p:ext uri="{BB962C8B-B14F-4D97-AF65-F5344CB8AC3E}">
        <p14:creationId xmlns:p14="http://schemas.microsoft.com/office/powerpoint/2010/main" val="7582380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548680"/>
            <a:ext cx="8219256" cy="5577483"/>
          </a:xfrm>
        </p:spPr>
        <p:txBody>
          <a:bodyPr/>
          <a:lstStyle/>
          <a:p>
            <a:r>
              <a:rPr lang="zh-CN" altLang="zh-CN" dirty="0"/>
              <a:t>我国经济体制改革的目的是要建立起社会主义市场经济，竞争是不可避免的，但这种竞争应当通过加大科技投入、改善经营管理、不断开拓市场的手段来实现，不能靠尔虞我诈、损人利己、见利忘义、互相倾车</a:t>
            </a:r>
            <a:r>
              <a:rPr lang="en-US" altLang="zh-CN" dirty="0"/>
              <a:t>L</a:t>
            </a:r>
            <a:r>
              <a:rPr lang="zh-CN" altLang="zh-CN" dirty="0"/>
              <a:t>等不正当竞争手段来实现。《中国第一部企业自律宣言》与“和商”理念的出台，反映了我国市场经济走向规范化的客观要求。</a:t>
            </a:r>
            <a:endParaRPr lang="zh-CN" altLang="en-US" dirty="0"/>
          </a:p>
        </p:txBody>
      </p:sp>
    </p:spTree>
    <p:extLst>
      <p:ext uri="{BB962C8B-B14F-4D97-AF65-F5344CB8AC3E}">
        <p14:creationId xmlns:p14="http://schemas.microsoft.com/office/powerpoint/2010/main" val="337821017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8291264" cy="5793507"/>
          </a:xfrm>
        </p:spPr>
        <p:txBody>
          <a:bodyPr>
            <a:normAutofit fontScale="92500"/>
          </a:bodyPr>
          <a:lstStyle/>
          <a:p>
            <a:r>
              <a:rPr lang="zh-CN" altLang="zh-CN" dirty="0"/>
              <a:t>企业自律是企业伦理建设的一个重要方面，企业的经营活动，其生产、销售、买卖行为都应当是表达信任、诚实以及实现双方权利和义务的载体。权利是指法律、道德或传统赋予人们的东西，不论是企业与企业、企业与政府，还是企业与消费者、企业与职工，在交往中都有要求对方公平、诚实、守信的权利。从义务方面来说，企业应该对消费者、竞争对手、社会公众、环境保护承担自己的责任，维护消费者权益，自觉遵守公平、诚实、信用的原则和公认的商业道德。只有这样，市场竞争才能有序进行，市场经济才能健康发展。</a:t>
            </a:r>
          </a:p>
          <a:p>
            <a:endParaRPr lang="zh-CN" altLang="en-US" dirty="0"/>
          </a:p>
        </p:txBody>
      </p:sp>
    </p:spTree>
    <p:extLst>
      <p:ext uri="{BB962C8B-B14F-4D97-AF65-F5344CB8AC3E}">
        <p14:creationId xmlns:p14="http://schemas.microsoft.com/office/powerpoint/2010/main" val="177441713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332656"/>
            <a:ext cx="8280920" cy="6120680"/>
          </a:xfrm>
        </p:spPr>
        <p:txBody>
          <a:bodyPr>
            <a:normAutofit fontScale="92500" lnSpcReduction="20000"/>
          </a:bodyPr>
          <a:lstStyle/>
          <a:p>
            <a:r>
              <a:rPr lang="zh-CN" altLang="zh-CN" dirty="0"/>
              <a:t>企业自律是关系到市场经济生死存亡的大问题，世界上许多发达的国家经历了几百年发展的工业文明，一方面创造了巨大的社会生产力。形成了科学昌明和物质丰富的社会条件；另一方面也创造了维护现代市场经济的较为完备的法律、法制体系、企业道德和企业伦理（自律）准则，它为市场经济的有序化提供了物质保证</a:t>
            </a:r>
            <a:r>
              <a:rPr lang="zh-CN" altLang="zh-CN" dirty="0" smtClean="0"/>
              <a:t>。</a:t>
            </a:r>
            <a:endParaRPr lang="en-US" altLang="zh-CN" dirty="0" smtClean="0"/>
          </a:p>
          <a:p>
            <a:r>
              <a:rPr lang="zh-CN" altLang="zh-CN" dirty="0"/>
              <a:t>西方有一位哲人说过，法律是伦理的权力支柱，伦理是法律的精神支柱，在他律和自律的关系上，也可以说，他律是自律的权力支柱，自律是他律的精神支柱。市场经济健康发展不仅需要完善的法制体系作保证，而且更需要企业的自律；每一个企业只有真正严格做到自律，法律体系才能得到真正的贯彻，公平、诚实、信用才不是一句空话。</a:t>
            </a:r>
          </a:p>
          <a:p>
            <a:endParaRPr lang="zh-CN" altLang="zh-CN" dirty="0"/>
          </a:p>
          <a:p>
            <a:endParaRPr lang="zh-CN" altLang="en-US" dirty="0"/>
          </a:p>
        </p:txBody>
      </p:sp>
    </p:spTree>
    <p:extLst>
      <p:ext uri="{BB962C8B-B14F-4D97-AF65-F5344CB8AC3E}">
        <p14:creationId xmlns:p14="http://schemas.microsoft.com/office/powerpoint/2010/main" val="277563006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74638"/>
            <a:ext cx="8640960" cy="1210146"/>
          </a:xfrm>
        </p:spPr>
        <p:txBody>
          <a:bodyPr>
            <a:noAutofit/>
          </a:bodyPr>
          <a:lstStyle/>
          <a:p>
            <a:r>
              <a:rPr lang="en-US" altLang="zh-CN" sz="3200" b="1" dirty="0"/>
              <a:t>1</a:t>
            </a:r>
            <a:r>
              <a:rPr lang="zh-CN" altLang="zh-CN" sz="3200" b="1" dirty="0"/>
              <a:t>理念营销在西方被称为“企业全传播营销系统”</a:t>
            </a:r>
          </a:p>
        </p:txBody>
      </p:sp>
      <p:sp>
        <p:nvSpPr>
          <p:cNvPr id="3" name="内容占位符 2"/>
          <p:cNvSpPr>
            <a:spLocks noGrp="1"/>
          </p:cNvSpPr>
          <p:nvPr>
            <p:ph idx="1"/>
          </p:nvPr>
        </p:nvSpPr>
        <p:spPr>
          <a:xfrm>
            <a:off x="179512" y="1412776"/>
            <a:ext cx="8507288" cy="4713387"/>
          </a:xfrm>
        </p:spPr>
        <p:txBody>
          <a:bodyPr>
            <a:normAutofit fontScale="92500" lnSpcReduction="10000"/>
          </a:bodyPr>
          <a:lstStyle/>
          <a:p>
            <a:r>
              <a:rPr lang="en-US" altLang="zh-CN" dirty="0" smtClean="0"/>
              <a:t>Corporate </a:t>
            </a:r>
            <a:r>
              <a:rPr lang="en-US" altLang="zh-CN" dirty="0"/>
              <a:t>Marketing Communication System</a:t>
            </a:r>
            <a:r>
              <a:rPr lang="zh-CN" altLang="zh-CN" dirty="0"/>
              <a:t>的</a:t>
            </a:r>
            <a:r>
              <a:rPr lang="en-US" altLang="zh-CN" dirty="0"/>
              <a:t>SMCR</a:t>
            </a:r>
            <a:r>
              <a:rPr lang="zh-CN" altLang="zh-CN" dirty="0"/>
              <a:t>模式</a:t>
            </a:r>
            <a:r>
              <a:rPr lang="en-US" altLang="zh-CN" dirty="0"/>
              <a:t>  (Source-Media</a:t>
            </a:r>
            <a:r>
              <a:rPr lang="zh-CN" altLang="zh-CN" dirty="0"/>
              <a:t>一</a:t>
            </a:r>
            <a:r>
              <a:rPr lang="en-US" altLang="zh-CN" dirty="0"/>
              <a:t>Code-Receiver)</a:t>
            </a:r>
            <a:r>
              <a:rPr lang="zh-CN" altLang="zh-CN" dirty="0"/>
              <a:t>，是用于争取社会公众的支持与认同。《中国第一部企业自律宣言》与“和商”理念的推出，正是这种模式的中国化。无形资产是企业的宝贵财富，可为企业带来超额利润。荣事达在中国企业管理研究会和中国社会科学院工业经济研究所帮助下实施的</a:t>
            </a:r>
            <a:r>
              <a:rPr lang="en-US" altLang="zh-CN" dirty="0"/>
              <a:t>SMCR</a:t>
            </a:r>
            <a:r>
              <a:rPr lang="zh-CN" altLang="zh-CN" dirty="0"/>
              <a:t>全面运作，使该公司当年实现销售收入</a:t>
            </a:r>
            <a:r>
              <a:rPr lang="en-US" altLang="zh-CN" dirty="0"/>
              <a:t>18</a:t>
            </a:r>
            <a:r>
              <a:rPr lang="zh-CN" altLang="zh-CN" dirty="0"/>
              <a:t>亿元，利税</a:t>
            </a:r>
            <a:r>
              <a:rPr lang="en-US" altLang="zh-CN" dirty="0"/>
              <a:t>1.83</a:t>
            </a:r>
            <a:r>
              <a:rPr lang="zh-CN" altLang="zh-CN" dirty="0"/>
              <a:t>亿元，产值、销售收入、利税分别比</a:t>
            </a:r>
            <a:r>
              <a:rPr lang="en-US" altLang="zh-CN" dirty="0"/>
              <a:t>SMCR</a:t>
            </a:r>
            <a:r>
              <a:rPr lang="zh-CN" altLang="zh-CN" dirty="0"/>
              <a:t>推出前增长</a:t>
            </a:r>
            <a:r>
              <a:rPr lang="en-US" altLang="zh-CN" dirty="0"/>
              <a:t>31%</a:t>
            </a:r>
            <a:r>
              <a:rPr lang="zh-CN" altLang="zh-CN" dirty="0"/>
              <a:t>、</a:t>
            </a:r>
            <a:r>
              <a:rPr lang="en-US" altLang="zh-CN" dirty="0"/>
              <a:t>13%</a:t>
            </a:r>
            <a:r>
              <a:rPr lang="zh-CN" altLang="zh-CN" dirty="0"/>
              <a:t>和</a:t>
            </a:r>
            <a:r>
              <a:rPr lang="en-US" altLang="zh-CN" dirty="0"/>
              <a:t>18.8%</a:t>
            </a:r>
            <a:r>
              <a:rPr lang="zh-CN" altLang="zh-CN" dirty="0"/>
              <a:t>。</a:t>
            </a:r>
          </a:p>
          <a:p>
            <a:endParaRPr lang="zh-CN" altLang="en-US" dirty="0"/>
          </a:p>
        </p:txBody>
      </p:sp>
    </p:spTree>
    <p:extLst>
      <p:ext uri="{BB962C8B-B14F-4D97-AF65-F5344CB8AC3E}">
        <p14:creationId xmlns:p14="http://schemas.microsoft.com/office/powerpoint/2010/main" val="182068474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332656"/>
            <a:ext cx="8147248" cy="5793507"/>
          </a:xfrm>
        </p:spPr>
        <p:txBody>
          <a:bodyPr>
            <a:normAutofit fontScale="92500" lnSpcReduction="20000"/>
          </a:bodyPr>
          <a:lstStyle/>
          <a:p>
            <a:r>
              <a:rPr lang="en-US" altLang="zh-CN" dirty="0"/>
              <a:t>2</a:t>
            </a:r>
            <a:r>
              <a:rPr lang="zh-CN" altLang="zh-CN" dirty="0"/>
              <a:t>．企业形象</a:t>
            </a:r>
            <a:r>
              <a:rPr lang="en-US" altLang="zh-CN" dirty="0"/>
              <a:t>(CI</a:t>
            </a:r>
            <a:r>
              <a:rPr lang="zh-CN" altLang="zh-CN" dirty="0"/>
              <a:t>）导入是企业无形资产增值的利器，这已经被国际上大量企业的</a:t>
            </a:r>
            <a:r>
              <a:rPr lang="en-US" altLang="zh-CN" dirty="0"/>
              <a:t>CI</a:t>
            </a:r>
            <a:r>
              <a:rPr lang="zh-CN" altLang="zh-CN" dirty="0"/>
              <a:t>导入所证实</a:t>
            </a:r>
          </a:p>
          <a:p>
            <a:r>
              <a:rPr lang="zh-CN" altLang="zh-CN" dirty="0"/>
              <a:t>据国际设计协会统计，在企业形象上投入</a:t>
            </a:r>
            <a:r>
              <a:rPr lang="en-US" altLang="zh-CN" dirty="0"/>
              <a:t>1</a:t>
            </a:r>
            <a:r>
              <a:rPr lang="zh-CN" altLang="zh-CN" dirty="0"/>
              <a:t>美元，可产出</a:t>
            </a:r>
            <a:r>
              <a:rPr lang="en-US" altLang="zh-CN" dirty="0"/>
              <a:t>227</a:t>
            </a:r>
            <a:r>
              <a:rPr lang="zh-CN" altLang="zh-CN" dirty="0"/>
              <a:t>美元。因此，它被誉为营销管理和营销策略上的一场革命。其效果如此巨大的原因是，当前全球经济增长的中心资源已发生了巨大的变化，信息传递所产生的信息增值越来越超过物质生产本身的增值。其一，非物质性因素创造财富的比重超过了物质因素所创造财富的比重；其二，非物质性因素已成为一个国家、一个地区、一个企业经济竞争力的主要指标；其三，物质因素使用效率取决于非物质因素——对企业形象、企业文化、企业理念建设等无形资产上的投入量和强调程度。</a:t>
            </a:r>
          </a:p>
        </p:txBody>
      </p:sp>
    </p:spTree>
    <p:extLst>
      <p:ext uri="{BB962C8B-B14F-4D97-AF65-F5344CB8AC3E}">
        <p14:creationId xmlns:p14="http://schemas.microsoft.com/office/powerpoint/2010/main" val="287947415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764704"/>
            <a:ext cx="8219256" cy="5361459"/>
          </a:xfrm>
        </p:spPr>
        <p:txBody>
          <a:bodyPr/>
          <a:lstStyle/>
          <a:p>
            <a:r>
              <a:rPr lang="zh-CN" altLang="zh-CN" dirty="0"/>
              <a:t>试回答：</a:t>
            </a:r>
          </a:p>
          <a:p>
            <a:r>
              <a:rPr lang="en-US" altLang="zh-CN" dirty="0"/>
              <a:t>1</a:t>
            </a:r>
            <a:r>
              <a:rPr lang="zh-CN" altLang="zh-CN" dirty="0"/>
              <a:t>．荣事达的理念营销在当前市场竞争的大背景下有何积极意义？请对“和商”理念发表评论。</a:t>
            </a:r>
          </a:p>
          <a:p>
            <a:r>
              <a:rPr lang="en-US" altLang="zh-CN" dirty="0"/>
              <a:t>2</a:t>
            </a:r>
            <a:r>
              <a:rPr lang="zh-CN" altLang="zh-CN" dirty="0"/>
              <a:t>．企业战略决策中怎样贯彻“双赢”？怎样处理战略决策与企业声誉的关系？在荣事达</a:t>
            </a:r>
            <a:r>
              <a:rPr lang="en-US" altLang="zh-CN" dirty="0"/>
              <a:t>CI</a:t>
            </a:r>
            <a:r>
              <a:rPr lang="zh-CN" altLang="zh-CN" dirty="0"/>
              <a:t>导入中，有什么值得借鉴的东西？</a:t>
            </a:r>
          </a:p>
          <a:p>
            <a:r>
              <a:rPr lang="en-US" altLang="zh-CN" dirty="0"/>
              <a:t> </a:t>
            </a:r>
            <a:endParaRPr lang="zh-CN" altLang="zh-CN" dirty="0"/>
          </a:p>
        </p:txBody>
      </p:sp>
    </p:spTree>
    <p:extLst>
      <p:ext uri="{BB962C8B-B14F-4D97-AF65-F5344CB8AC3E}">
        <p14:creationId xmlns:p14="http://schemas.microsoft.com/office/powerpoint/2010/main" val="3232438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49275"/>
            <a:ext cx="8229600" cy="5903913"/>
          </a:xfrm>
        </p:spPr>
        <p:txBody>
          <a:bodyPr>
            <a:normAutofit/>
          </a:bodyPr>
          <a:lstStyle/>
          <a:p>
            <a:r>
              <a:rPr lang="zh-CN" altLang="zh-CN" b="1" dirty="0" smtClean="0"/>
              <a:t>战略决策模式</a:t>
            </a:r>
            <a:r>
              <a:rPr lang="zh-CN" altLang="zh-CN" dirty="0" smtClean="0"/>
              <a:t>是代表着具体、客观和实际的事物，由多维决策要素所构成的有机协调系统。战略决策模式依赖战略思维的正确指导，不同战略思维指导下的战略决策模式的侧重点是各不相同的。经过近些年的发展，企业战略决策模式形成了四个流派，但每个流派都存在其自身的问题。目前，西方战略决策模式中比较有代表性的有四种：完全理性模式、有限理性模式、渐进决策模式和垃圾桶模式。</a:t>
            </a:r>
            <a:endParaRPr lang="zh-CN" altLang="zh-CN" dirty="0"/>
          </a:p>
        </p:txBody>
      </p:sp>
    </p:spTree>
    <p:extLst>
      <p:ext uri="{BB962C8B-B14F-4D97-AF65-F5344CB8AC3E}">
        <p14:creationId xmlns:p14="http://schemas.microsoft.com/office/powerpoint/2010/main" val="891491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3375"/>
            <a:ext cx="8229600" cy="6191250"/>
          </a:xfrm>
        </p:spPr>
        <p:txBody>
          <a:bodyPr>
            <a:normAutofit fontScale="92500"/>
          </a:bodyPr>
          <a:lstStyle/>
          <a:p>
            <a:r>
              <a:rPr lang="zh-CN" altLang="zh-CN" sz="3600" b="1" dirty="0" smtClean="0"/>
              <a:t>一、完全理性模式</a:t>
            </a:r>
          </a:p>
          <a:p>
            <a:r>
              <a:rPr lang="zh-CN" altLang="zh-CN" dirty="0" smtClean="0"/>
              <a:t>完全理性模式的理论基础是亚当</a:t>
            </a:r>
            <a:r>
              <a:rPr lang="en-US" altLang="zh-CN" dirty="0" smtClean="0"/>
              <a:t>·</a:t>
            </a:r>
            <a:r>
              <a:rPr lang="zh-CN" altLang="zh-CN" dirty="0" smtClean="0"/>
              <a:t>斯密在《国民财富的性质和原因的研究》中提出的</a:t>
            </a:r>
            <a:r>
              <a:rPr lang="en-US" altLang="zh-CN" dirty="0" smtClean="0"/>
              <a:t>“</a:t>
            </a:r>
            <a:r>
              <a:rPr lang="zh-CN" altLang="zh-CN" dirty="0" smtClean="0"/>
              <a:t>理性经济人</a:t>
            </a:r>
            <a:r>
              <a:rPr lang="en-US" altLang="zh-CN" dirty="0" smtClean="0"/>
              <a:t>”</a:t>
            </a:r>
            <a:r>
              <a:rPr lang="zh-CN" altLang="zh-CN" dirty="0" smtClean="0"/>
              <a:t>假定。它包括两层含义</a:t>
            </a:r>
            <a:r>
              <a:rPr lang="en-US" altLang="zh-CN" dirty="0" smtClean="0"/>
              <a:t>:</a:t>
            </a:r>
            <a:r>
              <a:rPr lang="zh-CN" altLang="zh-CN" dirty="0" smtClean="0"/>
              <a:t>第一，人是自利的，追求自身利益是驱动人的经济行为的根本动机</a:t>
            </a:r>
            <a:r>
              <a:rPr lang="en-US" altLang="zh-CN" dirty="0" smtClean="0"/>
              <a:t>;</a:t>
            </a:r>
            <a:r>
              <a:rPr lang="zh-CN" altLang="zh-CN" dirty="0" smtClean="0"/>
              <a:t>第二，经济人是理性的，能根据</a:t>
            </a:r>
            <a:r>
              <a:rPr lang="en-US" altLang="zh-CN" dirty="0" err="1" smtClean="0">
                <a:hlinkClick r:id="rId2"/>
              </a:rPr>
              <a:t>市场</a:t>
            </a:r>
            <a:r>
              <a:rPr lang="zh-CN" altLang="zh-CN" dirty="0" smtClean="0"/>
              <a:t>情况、自身处境和自身利益作出最佳判断。完全理性模式又称为古典模式</a:t>
            </a:r>
            <a:r>
              <a:rPr lang="en-US" altLang="zh-CN" dirty="0" smtClean="0"/>
              <a:t>(Classical Model)</a:t>
            </a:r>
            <a:r>
              <a:rPr lang="zh-CN" altLang="zh-CN" dirty="0" smtClean="0"/>
              <a:t>。它假定个体在做出决策时能收集到全部与决策相关的全部信息，并根据完全信息进行分析处理，制定出所有可行方案，最后按最符合自身利益的目标选择可行方案，个体能做出最为理性的决策。</a:t>
            </a:r>
            <a:endParaRPr lang="zh-CN" altLang="en-US" dirty="0"/>
          </a:p>
        </p:txBody>
      </p:sp>
    </p:spTree>
    <p:extLst>
      <p:ext uri="{BB962C8B-B14F-4D97-AF65-F5344CB8AC3E}">
        <p14:creationId xmlns:p14="http://schemas.microsoft.com/office/powerpoint/2010/main" val="4218893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764704"/>
            <a:ext cx="7128792" cy="5178725"/>
          </a:xfrm>
          <a:prstGeom prst="rect">
            <a:avLst/>
          </a:prstGeom>
        </p:spPr>
        <p:txBody>
          <a:bodyPr wrap="square">
            <a:spAutoFit/>
          </a:bodyPr>
          <a:lstStyle/>
          <a:p>
            <a:pPr>
              <a:lnSpc>
                <a:spcPct val="150000"/>
              </a:lnSpc>
            </a:pPr>
            <a:r>
              <a:rPr lang="zh-CN" altLang="zh-CN" sz="3200" dirty="0" smtClean="0"/>
              <a:t>完全理性模式的决策步骤可以分为四步</a:t>
            </a:r>
            <a:r>
              <a:rPr lang="en-US" altLang="zh-CN" sz="3200" dirty="0" smtClean="0"/>
              <a:t>:</a:t>
            </a:r>
          </a:p>
          <a:p>
            <a:pPr>
              <a:lnSpc>
                <a:spcPct val="150000"/>
              </a:lnSpc>
            </a:pPr>
            <a:r>
              <a:rPr lang="zh-CN" altLang="zh-CN" sz="3200" dirty="0" smtClean="0"/>
              <a:t>第一，界定问题并确定决策目标；</a:t>
            </a:r>
            <a:endParaRPr lang="en-US" altLang="zh-CN" sz="3200" dirty="0" smtClean="0"/>
          </a:p>
          <a:p>
            <a:pPr>
              <a:lnSpc>
                <a:spcPct val="150000"/>
              </a:lnSpc>
            </a:pPr>
            <a:r>
              <a:rPr lang="zh-CN" altLang="zh-CN" sz="3200" dirty="0" smtClean="0"/>
              <a:t>第二，方案设计活动阶段，制定所有可行的方案</a:t>
            </a:r>
            <a:r>
              <a:rPr lang="en-US" altLang="zh-CN" sz="3200" dirty="0" smtClean="0"/>
              <a:t>;</a:t>
            </a:r>
          </a:p>
          <a:p>
            <a:pPr>
              <a:lnSpc>
                <a:spcPct val="150000"/>
              </a:lnSpc>
            </a:pPr>
            <a:r>
              <a:rPr lang="zh-CN" altLang="zh-CN" sz="3200" dirty="0" smtClean="0"/>
              <a:t>第三，根据决策标准，选择符合自身利益的最佳方案</a:t>
            </a:r>
            <a:r>
              <a:rPr lang="en-US" altLang="zh-CN" sz="3200" dirty="0" smtClean="0"/>
              <a:t>;</a:t>
            </a:r>
          </a:p>
          <a:p>
            <a:pPr>
              <a:lnSpc>
                <a:spcPct val="150000"/>
              </a:lnSpc>
            </a:pPr>
            <a:r>
              <a:rPr lang="zh-CN" altLang="zh-CN" sz="3200" dirty="0" smtClean="0"/>
              <a:t>第四，方案评价阶段。</a:t>
            </a:r>
          </a:p>
        </p:txBody>
      </p:sp>
    </p:spTree>
    <p:extLst>
      <p:ext uri="{BB962C8B-B14F-4D97-AF65-F5344CB8AC3E}">
        <p14:creationId xmlns:p14="http://schemas.microsoft.com/office/powerpoint/2010/main" val="18900321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3375"/>
            <a:ext cx="8229600" cy="6048375"/>
          </a:xfrm>
        </p:spPr>
        <p:txBody>
          <a:bodyPr>
            <a:normAutofit/>
          </a:bodyPr>
          <a:lstStyle/>
          <a:p>
            <a:r>
              <a:rPr lang="zh-CN" altLang="zh-CN" b="1" dirty="0" smtClean="0"/>
              <a:t>二、有限理性模式</a:t>
            </a:r>
          </a:p>
          <a:p>
            <a:r>
              <a:rPr lang="zh-CN" altLang="zh-CN" dirty="0" smtClean="0"/>
              <a:t>有限理性</a:t>
            </a:r>
            <a:r>
              <a:rPr lang="en-US" altLang="zh-CN" dirty="0" smtClean="0"/>
              <a:t>(</a:t>
            </a:r>
            <a:r>
              <a:rPr lang="en-US" altLang="zh-CN" dirty="0" err="1" smtClean="0"/>
              <a:t>boundedrationality</a:t>
            </a:r>
            <a:r>
              <a:rPr lang="en-US" altLang="zh-CN" dirty="0" smtClean="0"/>
              <a:t>)</a:t>
            </a:r>
            <a:r>
              <a:rPr lang="zh-CN" altLang="zh-CN" dirty="0" smtClean="0"/>
              <a:t>由阿罗提出，认为有限理性就是人的行为</a:t>
            </a:r>
            <a:r>
              <a:rPr lang="en-US" altLang="zh-CN" dirty="0" smtClean="0"/>
              <a:t>“</a:t>
            </a:r>
            <a:r>
              <a:rPr lang="zh-CN" altLang="zh-CN" dirty="0" smtClean="0"/>
              <a:t>即是有意识的理性，但这种理性又是有限的</a:t>
            </a:r>
            <a:r>
              <a:rPr lang="en-US" altLang="zh-CN" dirty="0" smtClean="0"/>
              <a:t>”</a:t>
            </a:r>
            <a:r>
              <a:rPr lang="zh-CN" altLang="zh-CN" dirty="0" smtClean="0"/>
              <a:t>。西蒙在《现代决策理论的基石》认为，由于人们的行为计划有限，认知能力有限且受复杂操作环境等因素的影响，决策者在进行决策时无法达到完全理性状态，应该对完全理性模式进行修正。进而发展出</a:t>
            </a:r>
            <a:r>
              <a:rPr lang="en-US" altLang="zh-CN" dirty="0" smtClean="0"/>
              <a:t>“</a:t>
            </a:r>
            <a:r>
              <a:rPr lang="zh-CN" altLang="zh-CN" dirty="0" smtClean="0"/>
              <a:t>有限理性</a:t>
            </a:r>
            <a:r>
              <a:rPr lang="en-US" altLang="zh-CN" dirty="0" smtClean="0"/>
              <a:t>”</a:t>
            </a:r>
            <a:r>
              <a:rPr lang="zh-CN" altLang="zh-CN" dirty="0" smtClean="0"/>
              <a:t>模式，又称为满意模式</a:t>
            </a:r>
            <a:r>
              <a:rPr lang="en-US" altLang="zh-CN" dirty="0" smtClean="0"/>
              <a:t>(</a:t>
            </a:r>
            <a:r>
              <a:rPr lang="en-US" altLang="zh-CN" dirty="0" err="1" smtClean="0"/>
              <a:t>SatisfyingModel</a:t>
            </a:r>
            <a:r>
              <a:rPr lang="en-US" altLang="zh-CN" dirty="0" smtClean="0"/>
              <a:t>)</a:t>
            </a:r>
            <a:r>
              <a:rPr lang="zh-CN" altLang="zh-CN" dirty="0" smtClean="0"/>
              <a:t>。</a:t>
            </a:r>
            <a:r>
              <a:rPr lang="en-US" altLang="zh-CN" dirty="0" smtClean="0"/>
              <a:t>“</a:t>
            </a:r>
            <a:r>
              <a:rPr lang="zh-CN" altLang="zh-CN" dirty="0" smtClean="0"/>
              <a:t>有限理性</a:t>
            </a:r>
            <a:r>
              <a:rPr lang="en-US" altLang="zh-CN" dirty="0" smtClean="0"/>
              <a:t>”</a:t>
            </a:r>
            <a:r>
              <a:rPr lang="zh-CN" altLang="zh-CN" dirty="0" smtClean="0"/>
              <a:t>是西蒙决策理论的基本前提。</a:t>
            </a:r>
            <a:endParaRPr lang="zh-CN" altLang="en-US" dirty="0"/>
          </a:p>
        </p:txBody>
      </p:sp>
    </p:spTree>
    <p:extLst>
      <p:ext uri="{BB962C8B-B14F-4D97-AF65-F5344CB8AC3E}">
        <p14:creationId xmlns:p14="http://schemas.microsoft.com/office/powerpoint/2010/main" val="3763206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3375"/>
            <a:ext cx="8229600" cy="6408738"/>
          </a:xfrm>
        </p:spPr>
        <p:txBody>
          <a:bodyPr>
            <a:normAutofit fontScale="92500" lnSpcReduction="20000"/>
          </a:bodyPr>
          <a:lstStyle/>
          <a:p>
            <a:r>
              <a:rPr lang="zh-CN" altLang="zh-CN" dirty="0" smtClean="0"/>
              <a:t>有限理性模式理论认为，</a:t>
            </a:r>
            <a:r>
              <a:rPr lang="en-US" altLang="zh-CN" dirty="0" smtClean="0"/>
              <a:t>“</a:t>
            </a:r>
            <a:r>
              <a:rPr lang="zh-CN" altLang="zh-CN" dirty="0" smtClean="0"/>
              <a:t>有限理性</a:t>
            </a:r>
            <a:r>
              <a:rPr lang="en-US" altLang="zh-CN" dirty="0" smtClean="0"/>
              <a:t>”</a:t>
            </a:r>
            <a:r>
              <a:rPr lang="zh-CN" altLang="zh-CN" dirty="0" smtClean="0"/>
              <a:t>具体体现在三个方面：</a:t>
            </a:r>
            <a:endParaRPr lang="en-US" altLang="zh-CN" dirty="0" smtClean="0"/>
          </a:p>
          <a:p>
            <a:r>
              <a:rPr lang="zh-CN" altLang="zh-CN" b="1" dirty="0" smtClean="0"/>
              <a:t>其一</a:t>
            </a:r>
            <a:r>
              <a:rPr lang="zh-CN" altLang="zh-CN" dirty="0" smtClean="0"/>
              <a:t>，人是完备知识的追求者，但永远不可能达到具有完备知识的状态，并且，人由于自身存在感知阈值，所以，对自身所处环境的感知能力是有局限的，而决策者的知识能力是决定决策效果的重要影响因素。</a:t>
            </a:r>
            <a:endParaRPr lang="en-US" altLang="zh-CN" dirty="0" smtClean="0"/>
          </a:p>
          <a:p>
            <a:r>
              <a:rPr lang="zh-CN" altLang="zh-CN" b="1" dirty="0" smtClean="0"/>
              <a:t>其二</a:t>
            </a:r>
            <a:r>
              <a:rPr lang="zh-CN" altLang="zh-CN" dirty="0" smtClean="0"/>
              <a:t>，即使决策主体掌握了决策所需的全部相关知识，也还会被随之而来的预期难题所困扰。西蒙认为，由于人的大脑并非在某一</a:t>
            </a:r>
            <a:r>
              <a:rPr lang="en-US" altLang="zh-CN" dirty="0" err="1" smtClean="0">
                <a:hlinkClick r:id="rId2"/>
              </a:rPr>
              <a:t>时间</a:t>
            </a:r>
            <a:r>
              <a:rPr lang="zh-CN" altLang="zh-CN" dirty="0" smtClean="0"/>
              <a:t>就掌握了所有的结果，这是造成预期和实际差异的原因，而随着对结果偏好的转移，注意力也会从某一价值要素转向了另一种价值要素，这种价值偏好的转移使</a:t>
            </a:r>
            <a:r>
              <a:rPr lang="en-US" altLang="zh-CN" dirty="0" smtClean="0"/>
              <a:t>“</a:t>
            </a:r>
            <a:r>
              <a:rPr lang="zh-CN" altLang="zh-CN" dirty="0" smtClean="0"/>
              <a:t>决策者对相同的信息做出不同的解释和判断</a:t>
            </a:r>
            <a:r>
              <a:rPr lang="en-US" altLang="zh-CN" dirty="0" smtClean="0"/>
              <a:t>”</a:t>
            </a:r>
            <a:r>
              <a:rPr lang="zh-CN" altLang="zh-CN" dirty="0" smtClean="0"/>
              <a:t>。</a:t>
            </a:r>
            <a:endParaRPr lang="en-US" altLang="zh-CN" dirty="0" smtClean="0"/>
          </a:p>
        </p:txBody>
      </p:sp>
    </p:spTree>
    <p:extLst>
      <p:ext uri="{BB962C8B-B14F-4D97-AF65-F5344CB8AC3E}">
        <p14:creationId xmlns:p14="http://schemas.microsoft.com/office/powerpoint/2010/main" val="129289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88640"/>
            <a:ext cx="8424936" cy="5940088"/>
          </a:xfrm>
          <a:prstGeom prst="rect">
            <a:avLst/>
          </a:prstGeom>
        </p:spPr>
        <p:txBody>
          <a:bodyPr wrap="square">
            <a:spAutoFit/>
          </a:bodyPr>
          <a:lstStyle/>
          <a:p>
            <a:pPr>
              <a:lnSpc>
                <a:spcPts val="3800"/>
              </a:lnSpc>
            </a:pPr>
            <a:r>
              <a:rPr lang="zh-CN" altLang="zh-CN" sz="2800" b="1" dirty="0" smtClean="0"/>
              <a:t>其三</a:t>
            </a:r>
            <a:r>
              <a:rPr lang="zh-CN" altLang="zh-CN" sz="2800" dirty="0" smtClean="0"/>
              <a:t>，由于现实世界的决策问题的复杂性，个体处理信息的能力有限，人们只能制定出有限的几个备选方案，决策者只能在这些有限的备选方案中进行选择。正是由于以上原因，决策者无法形成和比较所有的可行方案，决策者只能在有限的能力范围内，从制定的可行方案做出</a:t>
            </a:r>
            <a:r>
              <a:rPr lang="en-US" altLang="zh-CN" sz="2800" dirty="0" smtClean="0"/>
              <a:t>“</a:t>
            </a:r>
            <a:r>
              <a:rPr lang="zh-CN" altLang="zh-CN" sz="2800" dirty="0" smtClean="0"/>
              <a:t>满意的</a:t>
            </a:r>
            <a:r>
              <a:rPr lang="en-US" altLang="zh-CN" sz="2800" dirty="0" smtClean="0"/>
              <a:t>”</a:t>
            </a:r>
            <a:r>
              <a:rPr lang="zh-CN" altLang="zh-CN" sz="2800" dirty="0" smtClean="0"/>
              <a:t>决策。在这种模式下，个体追求的是满意解而非最优解。</a:t>
            </a:r>
            <a:endParaRPr lang="en-US" altLang="zh-CN" sz="2800" dirty="0" smtClean="0"/>
          </a:p>
          <a:p>
            <a:pPr>
              <a:lnSpc>
                <a:spcPts val="3800"/>
              </a:lnSpc>
            </a:pPr>
            <a:endParaRPr lang="en-US" altLang="zh-CN" sz="2800" dirty="0" smtClean="0"/>
          </a:p>
          <a:p>
            <a:pPr>
              <a:lnSpc>
                <a:spcPts val="3800"/>
              </a:lnSpc>
            </a:pPr>
            <a:r>
              <a:rPr lang="zh-CN" altLang="zh-CN" sz="2800" dirty="0" smtClean="0"/>
              <a:t>正是由于以上原因，决策者无法形成和比较所有的可行方案，决策者只能在有限的能力范围内，从制定的可行方案做出</a:t>
            </a:r>
            <a:r>
              <a:rPr lang="en-US" altLang="zh-CN" sz="2800" dirty="0" smtClean="0"/>
              <a:t>“</a:t>
            </a:r>
            <a:r>
              <a:rPr lang="zh-CN" altLang="zh-CN" sz="2800" dirty="0" smtClean="0"/>
              <a:t>满意的</a:t>
            </a:r>
            <a:r>
              <a:rPr lang="en-US" altLang="zh-CN" sz="2800" dirty="0" smtClean="0"/>
              <a:t>”</a:t>
            </a:r>
            <a:r>
              <a:rPr lang="zh-CN" altLang="zh-CN" sz="2800" dirty="0" smtClean="0"/>
              <a:t>决策。在这种模式下，个体追求的是满意解而非最优解。</a:t>
            </a:r>
            <a:endParaRPr lang="zh-CN" altLang="en-US" sz="2800" dirty="0"/>
          </a:p>
        </p:txBody>
      </p:sp>
    </p:spTree>
    <p:extLst>
      <p:ext uri="{BB962C8B-B14F-4D97-AF65-F5344CB8AC3E}">
        <p14:creationId xmlns:p14="http://schemas.microsoft.com/office/powerpoint/2010/main" val="983250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smtClean="0"/>
              <a:t>有限理性模式的决策步骤为</a:t>
            </a:r>
            <a:r>
              <a:rPr lang="en-US" altLang="zh-CN" dirty="0" smtClean="0"/>
              <a:t>:</a:t>
            </a:r>
            <a:r>
              <a:rPr lang="zh-CN" altLang="zh-CN" dirty="0" smtClean="0"/>
              <a:t>第一，发现问题；第二，确定目标；第三，拟定有限可行方案；第四，依据决策目标，评估可行方案；第五，选定满意的方案。</a:t>
            </a:r>
          </a:p>
          <a:p>
            <a:endParaRPr lang="zh-CN" altLang="en-US" dirty="0"/>
          </a:p>
        </p:txBody>
      </p:sp>
    </p:spTree>
    <p:extLst>
      <p:ext uri="{BB962C8B-B14F-4D97-AF65-F5344CB8AC3E}">
        <p14:creationId xmlns:p14="http://schemas.microsoft.com/office/powerpoint/2010/main" val="29459695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196975"/>
            <a:ext cx="8531225" cy="4886325"/>
          </a:xfrm>
        </p:spPr>
        <p:txBody>
          <a:bodyPr/>
          <a:lstStyle/>
          <a:p>
            <a:pPr>
              <a:lnSpc>
                <a:spcPct val="150000"/>
              </a:lnSpc>
            </a:pPr>
            <a:r>
              <a:rPr lang="zh-CN" altLang="zh-CN" dirty="0" smtClean="0"/>
              <a:t>第一节 企业战略决策模式</a:t>
            </a:r>
          </a:p>
          <a:p>
            <a:pPr>
              <a:lnSpc>
                <a:spcPct val="150000"/>
              </a:lnSpc>
            </a:pPr>
            <a:r>
              <a:rPr lang="zh-CN" altLang="zh-CN" dirty="0" smtClean="0"/>
              <a:t>第二节 企业战略决策中商业伦理构建的影响因素</a:t>
            </a:r>
          </a:p>
          <a:p>
            <a:pPr>
              <a:lnSpc>
                <a:spcPct val="150000"/>
              </a:lnSpc>
            </a:pPr>
            <a:r>
              <a:rPr lang="zh-CN" altLang="zh-CN" dirty="0" smtClean="0"/>
              <a:t>第三节 企业战略决策中商业伦理的构建流程</a:t>
            </a:r>
          </a:p>
          <a:p>
            <a:pPr>
              <a:lnSpc>
                <a:spcPct val="150000"/>
              </a:lnSpc>
            </a:pPr>
            <a:r>
              <a:rPr lang="zh-CN" altLang="zh-CN" dirty="0" smtClean="0"/>
              <a:t>第四节 企业战略决策中商业伦理的规则设计</a:t>
            </a:r>
          </a:p>
          <a:p>
            <a:pPr>
              <a:lnSpc>
                <a:spcPct val="150000"/>
              </a:lnSpc>
            </a:pPr>
            <a:endParaRPr lang="zh-CN" altLang="en-US" dirty="0"/>
          </a:p>
        </p:txBody>
      </p:sp>
    </p:spTree>
    <p:extLst>
      <p:ext uri="{BB962C8B-B14F-4D97-AF65-F5344CB8AC3E}">
        <p14:creationId xmlns:p14="http://schemas.microsoft.com/office/powerpoint/2010/main" val="3627951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60388"/>
            <a:ext cx="8748713" cy="6310312"/>
          </a:xfrm>
        </p:spPr>
        <p:txBody>
          <a:bodyPr>
            <a:normAutofit fontScale="70000" lnSpcReduction="20000"/>
          </a:bodyPr>
          <a:lstStyle/>
          <a:p>
            <a:r>
              <a:rPr lang="zh-CN" altLang="zh-CN" sz="4600" b="1" dirty="0"/>
              <a:t>三、渐进决策模式</a:t>
            </a:r>
          </a:p>
          <a:p>
            <a:r>
              <a:rPr lang="zh-CN" altLang="zh-CN" sz="4000" dirty="0"/>
              <a:t>渐进模式</a:t>
            </a:r>
            <a:r>
              <a:rPr lang="en-US" altLang="zh-CN" sz="4000" dirty="0"/>
              <a:t>(</a:t>
            </a:r>
            <a:r>
              <a:rPr lang="en-US" altLang="zh-CN" sz="4000" dirty="0" err="1"/>
              <a:t>Incrementalmodel</a:t>
            </a:r>
            <a:r>
              <a:rPr lang="en-US" altLang="zh-CN" sz="4000" dirty="0"/>
              <a:t>)</a:t>
            </a:r>
            <a:r>
              <a:rPr lang="zh-CN" altLang="zh-CN" sz="4000" dirty="0"/>
              <a:t>由美国著名的经济学家林德布洛姆</a:t>
            </a:r>
            <a:r>
              <a:rPr lang="en-US" altLang="zh-CN" sz="4000" dirty="0"/>
              <a:t>(</a:t>
            </a:r>
            <a:r>
              <a:rPr lang="en-US" altLang="zh-CN" sz="4000" dirty="0" err="1"/>
              <a:t>lindlom</a:t>
            </a:r>
            <a:r>
              <a:rPr lang="en-US" altLang="zh-CN" sz="4000" dirty="0"/>
              <a:t>)</a:t>
            </a:r>
            <a:r>
              <a:rPr lang="zh-CN" altLang="zh-CN" sz="4000" dirty="0"/>
              <a:t>提出，最初称为渐进主义</a:t>
            </a:r>
            <a:r>
              <a:rPr lang="en-US" altLang="zh-CN" sz="4000" dirty="0"/>
              <a:t>(</a:t>
            </a:r>
            <a:r>
              <a:rPr lang="en-US" altLang="zh-CN" sz="4000" dirty="0" err="1"/>
              <a:t>Incrementalism</a:t>
            </a:r>
            <a:r>
              <a:rPr lang="en-US" altLang="zh-CN" sz="4000" dirty="0"/>
              <a:t>)</a:t>
            </a:r>
            <a:r>
              <a:rPr lang="zh-CN" altLang="zh-CN" sz="4000" dirty="0"/>
              <a:t>，随后演变为渐进调适科学</a:t>
            </a:r>
            <a:r>
              <a:rPr lang="en-US" altLang="zh-CN" sz="4000" dirty="0"/>
              <a:t>(</a:t>
            </a:r>
            <a:r>
              <a:rPr lang="en-US" altLang="zh-CN" sz="4000" dirty="0" err="1"/>
              <a:t>MuddlingThrough</a:t>
            </a:r>
            <a:r>
              <a:rPr lang="en-US" altLang="zh-CN" sz="4000" dirty="0"/>
              <a:t>)</a:t>
            </a:r>
            <a:r>
              <a:rPr lang="zh-CN" altLang="zh-CN" sz="4000" dirty="0"/>
              <a:t>，又改为继续渐进主义</a:t>
            </a:r>
            <a:r>
              <a:rPr lang="en-US" altLang="zh-CN" sz="4000" dirty="0"/>
              <a:t>(</a:t>
            </a:r>
            <a:r>
              <a:rPr lang="en-US" altLang="zh-CN" sz="4000" dirty="0" err="1"/>
              <a:t>Disjointedincrementalism</a:t>
            </a:r>
            <a:r>
              <a:rPr lang="en-US" altLang="zh-CN" sz="4000" dirty="0"/>
              <a:t>)</a:t>
            </a:r>
            <a:r>
              <a:rPr lang="zh-CN" altLang="zh-CN" sz="4000" dirty="0"/>
              <a:t>。渐进决策模式是指决策者在进行决策时会在既有的合法政策的基础上，采用渐进方式对现</a:t>
            </a:r>
            <a:r>
              <a:rPr lang="en-US" altLang="zh-CN" sz="4000" dirty="0" err="1">
                <a:hlinkClick r:id="rId2"/>
              </a:rPr>
              <a:t>行政</a:t>
            </a:r>
            <a:r>
              <a:rPr lang="zh-CN" altLang="zh-CN" sz="4000" dirty="0"/>
              <a:t>策加以修改，通过一连串小小的改变，在稳定的前提下，逐渐实现决策目标。渐进决策模式认为决策过程是一个相互依赖永远连续的过程。在决策方法上注重大量细微的变化，从而使决策实现从量变到质变的过程，保持决策的稳定性，防止大起大落。在方案的选择上要求决策者既要制定决策方案，还要控制决策的整个过程，使决策方案处于自己能力的范围内，这样确保决策的效果。</a:t>
            </a:r>
          </a:p>
          <a:p>
            <a:endParaRPr lang="zh-CN" altLang="en-US" dirty="0"/>
          </a:p>
        </p:txBody>
      </p:sp>
    </p:spTree>
    <p:extLst>
      <p:ext uri="{BB962C8B-B14F-4D97-AF65-F5344CB8AC3E}">
        <p14:creationId xmlns:p14="http://schemas.microsoft.com/office/powerpoint/2010/main" val="36079624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404813"/>
            <a:ext cx="8604250" cy="6192837"/>
          </a:xfrm>
        </p:spPr>
        <p:txBody>
          <a:bodyPr>
            <a:normAutofit fontScale="32500" lnSpcReduction="20000"/>
          </a:bodyPr>
          <a:lstStyle/>
          <a:p>
            <a:r>
              <a:rPr lang="zh-CN" altLang="zh-CN" sz="6700" b="1" dirty="0"/>
              <a:t>四、垃圾桶模式</a:t>
            </a:r>
          </a:p>
          <a:p>
            <a:r>
              <a:rPr lang="zh-CN" altLang="zh-CN" sz="7700" dirty="0"/>
              <a:t>科恩</a:t>
            </a:r>
            <a:r>
              <a:rPr lang="en-US" altLang="zh-CN" sz="7700" dirty="0"/>
              <a:t>(</a:t>
            </a:r>
            <a:r>
              <a:rPr lang="en-US" altLang="zh-CN" sz="7700" dirty="0" err="1"/>
              <a:t>MichaelCohen</a:t>
            </a:r>
            <a:r>
              <a:rPr lang="en-US" altLang="zh-CN" sz="7700" dirty="0"/>
              <a:t>)</a:t>
            </a:r>
            <a:r>
              <a:rPr lang="zh-CN" altLang="zh-CN" sz="7700" dirty="0"/>
              <a:t>，马奇</a:t>
            </a:r>
            <a:r>
              <a:rPr lang="en-US" altLang="zh-CN" sz="7700" dirty="0"/>
              <a:t>(</a:t>
            </a:r>
            <a:r>
              <a:rPr lang="en-US" altLang="zh-CN" sz="7700" dirty="0" err="1"/>
              <a:t>JamesMarch</a:t>
            </a:r>
            <a:r>
              <a:rPr lang="en-US" altLang="zh-CN" sz="7700" dirty="0"/>
              <a:t>)</a:t>
            </a:r>
            <a:r>
              <a:rPr lang="zh-CN" altLang="zh-CN" sz="7700" dirty="0"/>
              <a:t>，奥尔森</a:t>
            </a:r>
            <a:r>
              <a:rPr lang="en-US" altLang="zh-CN" sz="7700" dirty="0"/>
              <a:t>(</a:t>
            </a:r>
            <a:r>
              <a:rPr lang="en-US" altLang="zh-CN" sz="7700" dirty="0" err="1"/>
              <a:t>JohanOlson</a:t>
            </a:r>
            <a:r>
              <a:rPr lang="en-US" altLang="zh-CN" sz="7700" dirty="0"/>
              <a:t>)</a:t>
            </a:r>
            <a:r>
              <a:rPr lang="zh-CN" altLang="zh-CN" sz="7700" dirty="0"/>
              <a:t>等人在实验观察的基础上，于</a:t>
            </a:r>
            <a:r>
              <a:rPr lang="en-US" altLang="zh-CN" sz="7700" dirty="0"/>
              <a:t>1972</a:t>
            </a:r>
            <a:r>
              <a:rPr lang="zh-CN" altLang="zh-CN" sz="7700" dirty="0"/>
              <a:t>年提出“组织选择的垃圾桶模式”</a:t>
            </a:r>
            <a:r>
              <a:rPr lang="en-US" altLang="zh-CN" sz="7700" dirty="0"/>
              <a:t>(</a:t>
            </a:r>
            <a:r>
              <a:rPr lang="en-US" altLang="zh-CN" sz="7700" dirty="0" err="1"/>
              <a:t>AGarbagecanmodelofOrganizationalChoice</a:t>
            </a:r>
            <a:r>
              <a:rPr lang="en-US" altLang="zh-CN" sz="7700" dirty="0"/>
              <a:t>)</a:t>
            </a:r>
            <a:r>
              <a:rPr lang="zh-CN" altLang="zh-CN" sz="7700" dirty="0"/>
              <a:t>。垃圾桶模式最早用来解释“组织化无序”</a:t>
            </a:r>
            <a:r>
              <a:rPr lang="en-US" altLang="zh-CN" sz="7700" dirty="0"/>
              <a:t>(</a:t>
            </a:r>
            <a:r>
              <a:rPr lang="en-US" altLang="zh-CN" sz="7700" dirty="0" err="1"/>
              <a:t>organizedanarchies</a:t>
            </a:r>
            <a:r>
              <a:rPr lang="en-US" altLang="zh-CN" sz="7700" dirty="0"/>
              <a:t>)</a:t>
            </a:r>
            <a:r>
              <a:rPr lang="zh-CN" altLang="zh-CN" sz="7700" dirty="0"/>
              <a:t>决策过程</a:t>
            </a:r>
            <a:r>
              <a:rPr lang="zh-CN" altLang="zh-CN" sz="7700" dirty="0" smtClean="0"/>
              <a:t>。</a:t>
            </a:r>
            <a:endParaRPr lang="en-US" altLang="zh-CN" sz="7700" dirty="0" smtClean="0"/>
          </a:p>
          <a:p>
            <a:r>
              <a:rPr lang="zh-CN" altLang="zh-CN" sz="7700" dirty="0" smtClean="0"/>
              <a:t>“组织化无序”</a:t>
            </a:r>
            <a:r>
              <a:rPr lang="zh-CN" altLang="zh-CN" sz="7700" dirty="0"/>
              <a:t>具体有三个特征</a:t>
            </a:r>
            <a:r>
              <a:rPr lang="en-US" altLang="zh-CN" sz="7700" dirty="0" smtClean="0"/>
              <a:t>:</a:t>
            </a:r>
          </a:p>
          <a:p>
            <a:r>
              <a:rPr lang="zh-CN" altLang="zh-CN" sz="7700" b="1" dirty="0" smtClean="0"/>
              <a:t>一</a:t>
            </a:r>
            <a:r>
              <a:rPr lang="zh-CN" altLang="zh-CN" sz="7700" b="1" dirty="0"/>
              <a:t>是</a:t>
            </a:r>
            <a:r>
              <a:rPr lang="zh-CN" altLang="zh-CN" sz="7700" dirty="0"/>
              <a:t>模糊偏好</a:t>
            </a:r>
            <a:r>
              <a:rPr lang="en-US" altLang="zh-CN" sz="7700" dirty="0"/>
              <a:t>(</a:t>
            </a:r>
            <a:r>
              <a:rPr lang="en-US" altLang="zh-CN" sz="7700" dirty="0" err="1"/>
              <a:t>Problematicpreferences</a:t>
            </a:r>
            <a:r>
              <a:rPr lang="en-US" altLang="zh-CN" sz="7700" dirty="0"/>
              <a:t>)</a:t>
            </a:r>
            <a:r>
              <a:rPr lang="zh-CN" altLang="zh-CN" sz="7700" dirty="0"/>
              <a:t>，即组织的决策者对于解决问题的偏好缺乏一致和明确的界定</a:t>
            </a:r>
            <a:r>
              <a:rPr lang="zh-CN" altLang="zh-CN" sz="7700" dirty="0" smtClean="0"/>
              <a:t>。</a:t>
            </a:r>
            <a:endParaRPr lang="en-US" altLang="zh-CN" sz="7700" dirty="0" smtClean="0"/>
          </a:p>
          <a:p>
            <a:r>
              <a:rPr lang="zh-CN" altLang="zh-CN" sz="7700" b="1" dirty="0" smtClean="0"/>
              <a:t>二</a:t>
            </a:r>
            <a:r>
              <a:rPr lang="zh-CN" altLang="zh-CN" sz="7700" b="1" dirty="0"/>
              <a:t>是</a:t>
            </a:r>
            <a:r>
              <a:rPr lang="zh-CN" altLang="zh-CN" sz="7700" dirty="0"/>
              <a:t>不了解技术方法，即组织决策者不了解整体的决策过程，对如何达到预期目标的技术方法和措施没有清楚地认识</a:t>
            </a:r>
            <a:r>
              <a:rPr lang="zh-CN" altLang="zh-CN" sz="7700" dirty="0" smtClean="0"/>
              <a:t>。</a:t>
            </a:r>
            <a:endParaRPr lang="en-US" altLang="zh-CN" sz="7700" dirty="0" smtClean="0"/>
          </a:p>
          <a:p>
            <a:r>
              <a:rPr lang="zh-CN" altLang="zh-CN" sz="7700" b="1" dirty="0" smtClean="0"/>
              <a:t>三</a:t>
            </a:r>
            <a:r>
              <a:rPr lang="zh-CN" altLang="zh-CN" sz="7700" b="1" dirty="0"/>
              <a:t>是</a:t>
            </a:r>
            <a:r>
              <a:rPr lang="zh-CN" altLang="zh-CN" sz="7700" dirty="0"/>
              <a:t>流动性参与</a:t>
            </a:r>
            <a:r>
              <a:rPr lang="en-US" altLang="zh-CN" sz="7700" dirty="0"/>
              <a:t>(</a:t>
            </a:r>
            <a:r>
              <a:rPr lang="en-US" altLang="zh-CN" sz="7700" dirty="0" err="1"/>
              <a:t>Fluidparticipation</a:t>
            </a:r>
            <a:r>
              <a:rPr lang="en-US" altLang="zh-CN" sz="7700" dirty="0"/>
              <a:t>)</a:t>
            </a:r>
            <a:r>
              <a:rPr lang="zh-CN" altLang="zh-CN" sz="7700" dirty="0"/>
              <a:t>，不同部门的不同人员会在不同阶段对组织的决策行为有着不同程度的参与</a:t>
            </a:r>
            <a:r>
              <a:rPr lang="zh-CN" altLang="zh-CN" sz="7700" dirty="0" smtClean="0"/>
              <a:t>。</a:t>
            </a:r>
            <a:endParaRPr lang="en-US" altLang="zh-CN" sz="7700" dirty="0" smtClean="0"/>
          </a:p>
          <a:p>
            <a:r>
              <a:rPr lang="zh-CN" altLang="zh-CN" sz="7700" dirty="0" smtClean="0"/>
              <a:t>垃圾桶</a:t>
            </a:r>
            <a:r>
              <a:rPr lang="zh-CN" altLang="zh-CN" sz="7700" dirty="0"/>
              <a:t>决策模式认为，具有上述三种特征的组织，要达成组织决策，必须使问题、解决方案、参与者和决策机会这四种完全独立的因素形成四股力量交织的垃圾桶</a:t>
            </a:r>
            <a:r>
              <a:rPr lang="zh-CN" altLang="zh-CN" sz="7700" dirty="0" smtClean="0"/>
              <a:t>。</a:t>
            </a:r>
            <a:endParaRPr lang="zh-CN" altLang="en-US" sz="7700" dirty="0"/>
          </a:p>
        </p:txBody>
      </p:sp>
    </p:spTree>
    <p:extLst>
      <p:ext uri="{BB962C8B-B14F-4D97-AF65-F5344CB8AC3E}">
        <p14:creationId xmlns:p14="http://schemas.microsoft.com/office/powerpoint/2010/main" val="4046826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764704"/>
            <a:ext cx="7056784" cy="5262979"/>
          </a:xfrm>
          <a:prstGeom prst="rect">
            <a:avLst/>
          </a:prstGeom>
        </p:spPr>
        <p:txBody>
          <a:bodyPr wrap="square">
            <a:spAutoFit/>
          </a:bodyPr>
          <a:lstStyle/>
          <a:p>
            <a:r>
              <a:rPr lang="zh-CN" altLang="zh-CN" sz="2800" dirty="0" smtClean="0"/>
              <a:t>有关组织决策的所有信息和组织由于缺乏问题而形成的决策方案都被倾倒进了垃圾桶中，组织决策的产生就是上述四种独立因素在完全随机的状态下随机配对形成的。科恩等人提出的垃圾桶决策模式关注到政策过程中的一些模糊和不可预测的决策情况，认为决策是一个高度模糊和不可预测的过程，有什么样的决策结果产生，</a:t>
            </a:r>
            <a:endParaRPr lang="en-US" altLang="zh-CN" sz="2800" dirty="0" smtClean="0"/>
          </a:p>
          <a:p>
            <a:r>
              <a:rPr lang="zh-CN" altLang="zh-CN" sz="2800" dirty="0" smtClean="0"/>
              <a:t>取决于垃圾桶摆放的位置，</a:t>
            </a:r>
            <a:endParaRPr lang="en-US" altLang="zh-CN" sz="2800" dirty="0" smtClean="0"/>
          </a:p>
          <a:p>
            <a:r>
              <a:rPr lang="zh-CN" altLang="zh-CN" sz="2800" dirty="0" smtClean="0"/>
              <a:t>取决于目前会产生什么样的垃圾，</a:t>
            </a:r>
            <a:endParaRPr lang="en-US" altLang="zh-CN" sz="2800" dirty="0" smtClean="0"/>
          </a:p>
          <a:p>
            <a:r>
              <a:rPr lang="zh-CN" altLang="zh-CN" sz="2800" dirty="0" smtClean="0"/>
              <a:t>也取决于可获得的垃圾桶的混合，</a:t>
            </a:r>
            <a:endParaRPr lang="en-US" altLang="zh-CN" sz="2800" dirty="0" smtClean="0"/>
          </a:p>
          <a:p>
            <a:r>
              <a:rPr lang="zh-CN" altLang="zh-CN" sz="2800" dirty="0" smtClean="0"/>
              <a:t>取决于垃圾被收集和移走的速度。</a:t>
            </a:r>
            <a:endParaRPr lang="zh-CN" altLang="zh-CN" sz="2800" dirty="0"/>
          </a:p>
        </p:txBody>
      </p:sp>
    </p:spTree>
    <p:extLst>
      <p:ext uri="{BB962C8B-B14F-4D97-AF65-F5344CB8AC3E}">
        <p14:creationId xmlns:p14="http://schemas.microsoft.com/office/powerpoint/2010/main" val="26912713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836712"/>
            <a:ext cx="7632848" cy="1384995"/>
          </a:xfrm>
          <a:prstGeom prst="rect">
            <a:avLst/>
          </a:prstGeom>
        </p:spPr>
        <p:txBody>
          <a:bodyPr wrap="square">
            <a:spAutoFit/>
          </a:bodyPr>
          <a:lstStyle/>
          <a:p>
            <a:r>
              <a:rPr lang="zh-CN" altLang="zh-CN" sz="2800" dirty="0" smtClean="0"/>
              <a:t>上述四种战略决策模式明显都深深打上了西方文化的烙印，以理性主义的思维为指导，以强调企业自身经济利益为战略决策管理的重点。</a:t>
            </a:r>
            <a:r>
              <a:rPr lang="en-US" altLang="zh-CN" sz="2800" dirty="0" smtClean="0"/>
              <a:t> </a:t>
            </a:r>
            <a:endParaRPr lang="zh-CN" altLang="zh-CN" sz="2800" dirty="0"/>
          </a:p>
        </p:txBody>
      </p:sp>
    </p:spTree>
    <p:extLst>
      <p:ext uri="{BB962C8B-B14F-4D97-AF65-F5344CB8AC3E}">
        <p14:creationId xmlns:p14="http://schemas.microsoft.com/office/powerpoint/2010/main" val="13302052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1988841"/>
            <a:ext cx="5454352" cy="1077218"/>
          </a:xfrm>
          <a:prstGeom prst="rect">
            <a:avLst/>
          </a:prstGeom>
        </p:spPr>
        <p:txBody>
          <a:bodyPr wrap="square">
            <a:spAutoFit/>
          </a:bodyPr>
          <a:lstStyle/>
          <a:p>
            <a:r>
              <a:rPr lang="zh-CN" altLang="zh-CN" sz="3200" b="1" dirty="0"/>
              <a:t>第二节 企业战略决策中商业伦理构建的影响因素</a:t>
            </a:r>
          </a:p>
        </p:txBody>
      </p:sp>
    </p:spTree>
    <p:extLst>
      <p:ext uri="{BB962C8B-B14F-4D97-AF65-F5344CB8AC3E}">
        <p14:creationId xmlns:p14="http://schemas.microsoft.com/office/powerpoint/2010/main" val="12753068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836712"/>
            <a:ext cx="7344816" cy="2554545"/>
          </a:xfrm>
          <a:prstGeom prst="rect">
            <a:avLst/>
          </a:prstGeom>
        </p:spPr>
        <p:txBody>
          <a:bodyPr wrap="square">
            <a:spAutoFit/>
          </a:bodyPr>
          <a:lstStyle/>
          <a:p>
            <a:r>
              <a:rPr lang="zh-CN" altLang="zh-CN" sz="3200" dirty="0"/>
              <a:t>只有准确掌握了功利主义、权利论、公正论、关怀论和美德论等主要商业伦理评价理论，以及个人、组织、行业和职业、社会等因素如何影响人们对伦理道德的判断，才能够有 效地做出伦理决策。</a:t>
            </a:r>
          </a:p>
        </p:txBody>
      </p:sp>
    </p:spTree>
    <p:extLst>
      <p:ext uri="{BB962C8B-B14F-4D97-AF65-F5344CB8AC3E}">
        <p14:creationId xmlns:p14="http://schemas.microsoft.com/office/powerpoint/2010/main" val="34779544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20688"/>
            <a:ext cx="8208912" cy="4832092"/>
          </a:xfrm>
          <a:prstGeom prst="rect">
            <a:avLst/>
          </a:prstGeom>
        </p:spPr>
        <p:txBody>
          <a:bodyPr wrap="square">
            <a:spAutoFit/>
          </a:bodyPr>
          <a:lstStyle/>
          <a:p>
            <a:r>
              <a:rPr lang="en-US" altLang="zh-CN" sz="2800" dirty="0"/>
              <a:t> 20</a:t>
            </a:r>
            <a:r>
              <a:rPr lang="zh-CN" altLang="zh-CN" sz="2800" dirty="0"/>
              <a:t>世纪</a:t>
            </a:r>
            <a:r>
              <a:rPr lang="en-US" altLang="zh-CN" sz="2800" dirty="0"/>
              <a:t>90</a:t>
            </a:r>
            <a:r>
              <a:rPr lang="zh-CN" altLang="zh-CN" sz="2800" dirty="0"/>
              <a:t>年代，作为管理学科中的整合管理理论</a:t>
            </a:r>
            <a:r>
              <a:rPr lang="en-US" altLang="zh-CN" sz="2800" dirty="0"/>
              <a:t>——</a:t>
            </a:r>
            <a:r>
              <a:rPr lang="zh-CN" altLang="zh-CN" sz="2800" dirty="0"/>
              <a:t>战略管理理论在我国学术界普遍受到了学者们的青睐。但是，我国中小企业在进行战略管理的过程中往往只是照搬国外的战略管理理念，没有真正的消化吸收，结果造成了只知其一，不知其二的局面。不重自身的道德修养和伦理道德体系的建设，生产经营给社会造成了一些负面影响，同时也阻碍了自身的发展。中小企业战略管理中伦理道德问题的存在既有经济制度、社会文化和政策体制等宏观环境方面的原因，又有企业管理者价值倾向、企业内部组织结构、员工素质等微观环境方面的原因。</a:t>
            </a:r>
            <a:endParaRPr lang="zh-CN" altLang="en-US" sz="2800" dirty="0"/>
          </a:p>
        </p:txBody>
      </p:sp>
    </p:spTree>
    <p:extLst>
      <p:ext uri="{BB962C8B-B14F-4D97-AF65-F5344CB8AC3E}">
        <p14:creationId xmlns:p14="http://schemas.microsoft.com/office/powerpoint/2010/main" val="25170570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60649"/>
            <a:ext cx="8640960" cy="6124754"/>
          </a:xfrm>
          <a:prstGeom prst="rect">
            <a:avLst/>
          </a:prstGeom>
        </p:spPr>
        <p:txBody>
          <a:bodyPr wrap="square">
            <a:spAutoFit/>
          </a:bodyPr>
          <a:lstStyle/>
          <a:p>
            <a:r>
              <a:rPr lang="zh-CN" altLang="zh-CN" sz="2800" b="1" dirty="0"/>
              <a:t>一、商业伦理与道德责任</a:t>
            </a:r>
          </a:p>
          <a:p>
            <a:r>
              <a:rPr lang="zh-CN" altLang="zh-CN" sz="2800" dirty="0"/>
              <a:t>商业活动是人类为了自身的持续发展而形成的一个社会组成部分，因此一般的社会道德标准同样体现在商业伦理中。与一般的伦理问题不同之处在于商业伦理决策中道德责任的承担。</a:t>
            </a:r>
          </a:p>
          <a:p>
            <a:r>
              <a:rPr lang="zh-CN" altLang="zh-CN" sz="2800" dirty="0"/>
              <a:t>商业伦理决策经常是由企业管理者做出的，那么其决策的后果应该由决策者个人还是由商业组织来承担呢？ 一种观点认为，商业组织作为法人实体，具有相当于个体的行为目标和行为能力，因此商业决策的道德责任应归结于商业组织本身；一个商业组织的行为是否道德与一个人的行为是否道德具有相同意义。而另一种观点则完全相反，认为商业组织本身并不能做出决策，应由组织的管理者而不是组织本身来承担道德责任。</a:t>
            </a:r>
          </a:p>
        </p:txBody>
      </p:sp>
    </p:spTree>
    <p:extLst>
      <p:ext uri="{BB962C8B-B14F-4D97-AF65-F5344CB8AC3E}">
        <p14:creationId xmlns:p14="http://schemas.microsoft.com/office/powerpoint/2010/main" val="13443881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60648"/>
            <a:ext cx="8280920" cy="5262979"/>
          </a:xfrm>
          <a:prstGeom prst="rect">
            <a:avLst/>
          </a:prstGeom>
        </p:spPr>
        <p:txBody>
          <a:bodyPr wrap="square">
            <a:spAutoFit/>
          </a:bodyPr>
          <a:lstStyle/>
          <a:p>
            <a:r>
              <a:rPr lang="zh-CN" altLang="zh-CN" sz="2800" dirty="0"/>
              <a:t>从本质上看，任何商业组织的伦理决策都无法脱离其行为主体而独立存在。这里，行为主体的范围是相当宽泛的，企业的股东、雇员、顾客、供应者、竞争者、政府、社区等都是 商业活动的参与者，他们的道德水准在相当程度上制约了商业组织的道德标准</a:t>
            </a:r>
            <a:r>
              <a:rPr lang="zh-CN" altLang="zh-CN" sz="2800" dirty="0" smtClean="0"/>
              <a:t>。</a:t>
            </a:r>
            <a:endParaRPr lang="en-US" altLang="zh-CN" sz="2800" dirty="0" smtClean="0"/>
          </a:p>
          <a:p>
            <a:r>
              <a:rPr lang="zh-CN" altLang="zh-CN" sz="2800" dirty="0" smtClean="0"/>
              <a:t>但是</a:t>
            </a:r>
            <a:r>
              <a:rPr lang="zh-CN" altLang="zh-CN" sz="2800" dirty="0"/>
              <a:t>，各行为主体对商业组织的影响力并不对等，实际参与企业经营活动的行为主体，包括企业的股东、管理层和雇员，其行为是否符合道德标准和社会期待会决定企业的伦理表现。因此，商业决策的道德责任主要应由企业及其成员，尤其是高级管理者来承担</a:t>
            </a:r>
            <a:r>
              <a:rPr lang="zh-CN" altLang="zh-CN" dirty="0"/>
              <a:t>。</a:t>
            </a:r>
          </a:p>
        </p:txBody>
      </p:sp>
    </p:spTree>
    <p:extLst>
      <p:ext uri="{BB962C8B-B14F-4D97-AF65-F5344CB8AC3E}">
        <p14:creationId xmlns:p14="http://schemas.microsoft.com/office/powerpoint/2010/main" val="8404914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16633"/>
            <a:ext cx="8352928" cy="5693866"/>
          </a:xfrm>
          <a:prstGeom prst="rect">
            <a:avLst/>
          </a:prstGeom>
        </p:spPr>
        <p:txBody>
          <a:bodyPr wrap="square">
            <a:spAutoFit/>
          </a:bodyPr>
          <a:lstStyle/>
          <a:p>
            <a:r>
              <a:rPr lang="zh-CN" altLang="zh-CN" sz="2800" dirty="0"/>
              <a:t>管理者对组织道德的影响显然是相当巨大的。在</a:t>
            </a:r>
            <a:r>
              <a:rPr lang="en-US" altLang="zh-CN" sz="2800" dirty="0"/>
              <a:t>2001</a:t>
            </a:r>
            <a:r>
              <a:rPr lang="zh-CN" altLang="zh-CN" sz="2800" dirty="0"/>
              <a:t>年被曝光的安然公司和世通公司丑闻中，我们都可以观察到最高领导者的道德责任。</a:t>
            </a:r>
          </a:p>
          <a:p>
            <a:endParaRPr lang="en-US" altLang="zh-CN" sz="2800" dirty="0" smtClean="0"/>
          </a:p>
          <a:p>
            <a:r>
              <a:rPr lang="zh-CN" altLang="zh-CN" sz="2800" dirty="0" smtClean="0"/>
              <a:t>伯</a:t>
            </a:r>
            <a:r>
              <a:rPr lang="zh-CN" altLang="zh-CN" sz="2800" dirty="0"/>
              <a:t>尼</a:t>
            </a:r>
            <a:r>
              <a:rPr lang="en-US" altLang="zh-CN" sz="2800" dirty="0"/>
              <a:t>•</a:t>
            </a:r>
            <a:r>
              <a:rPr lang="zh-CN" altLang="zh-CN" sz="2800" dirty="0"/>
              <a:t>埃博斯，世通公司的掌门人，表面上看起来是一位虔诚的基督徒，在董事会与股东会议上，总是以祈祷的方式开始会议。但实际上，在召开董事会的前夜他甚至还在饮酒作乐。埃博斯甚至胁迫公司为其个人的无度消费埋单。世通公司为埃博斯提供了</a:t>
            </a:r>
            <a:r>
              <a:rPr lang="en-US" altLang="zh-CN" sz="2800" dirty="0"/>
              <a:t>3.4</a:t>
            </a:r>
            <a:r>
              <a:rPr lang="zh-CN" altLang="zh-CN" sz="2800" dirty="0"/>
              <a:t>亿美元的低息贷款</a:t>
            </a:r>
            <a:r>
              <a:rPr lang="en-US" altLang="zh-CN" sz="2800" dirty="0"/>
              <a:t>(2. 16%)</a:t>
            </a:r>
            <a:r>
              <a:rPr lang="zh-CN" altLang="zh-CN" sz="2800" dirty="0"/>
              <a:t>以换取其不向市场抛售公司股份的承诺（韦尔林，</a:t>
            </a:r>
            <a:r>
              <a:rPr lang="en-US" altLang="zh-CN" sz="2800" dirty="0"/>
              <a:t>2008</a:t>
            </a:r>
            <a:r>
              <a:rPr lang="zh-TW" altLang="zh-CN" sz="2800" dirty="0"/>
              <a:t>)</a:t>
            </a:r>
            <a:r>
              <a:rPr lang="zh-CN" altLang="zh-CN" sz="2800" dirty="0"/>
              <a:t>。埃博斯给世通公司做了最坏的示范，人们普遍认为世通公司所发生的丑闻与其</a:t>
            </a:r>
            <a:r>
              <a:rPr lang="en-US" altLang="zh-CN" sz="2800" dirty="0"/>
              <a:t>CEO</a:t>
            </a:r>
            <a:r>
              <a:rPr lang="zh-CN" altLang="zh-CN" sz="2800" dirty="0"/>
              <a:t>的行为之间存在直接关联</a:t>
            </a:r>
            <a:r>
              <a:rPr lang="zh-CN" altLang="zh-CN" sz="2800" dirty="0" smtClean="0"/>
              <a:t>。</a:t>
            </a:r>
            <a:endParaRPr lang="zh-CN" altLang="zh-CN" sz="2800" dirty="0"/>
          </a:p>
        </p:txBody>
      </p:sp>
    </p:spTree>
    <p:extLst>
      <p:ext uri="{BB962C8B-B14F-4D97-AF65-F5344CB8AC3E}">
        <p14:creationId xmlns:p14="http://schemas.microsoft.com/office/powerpoint/2010/main" val="11927728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【学习目的及要求】</a:t>
            </a:r>
            <a:endParaRPr lang="zh-CN" altLang="en-US" dirty="0"/>
          </a:p>
        </p:txBody>
      </p:sp>
      <p:sp>
        <p:nvSpPr>
          <p:cNvPr id="3" name="内容占位符 2"/>
          <p:cNvSpPr>
            <a:spLocks noGrp="1"/>
          </p:cNvSpPr>
          <p:nvPr>
            <p:ph idx="1"/>
          </p:nvPr>
        </p:nvSpPr>
        <p:spPr/>
        <p:txBody>
          <a:bodyPr/>
          <a:lstStyle/>
          <a:p>
            <a:pPr indent="457200">
              <a:buNone/>
            </a:pPr>
            <a:r>
              <a:rPr lang="zh-CN" altLang="zh-CN" dirty="0"/>
              <a:t>通过本章内容的学习，使学生了解企业战略决策模式；</a:t>
            </a:r>
            <a:endParaRPr lang="en-US" altLang="zh-CN" dirty="0"/>
          </a:p>
          <a:p>
            <a:pPr marL="0" indent="457200">
              <a:buNone/>
            </a:pPr>
            <a:r>
              <a:rPr lang="zh-CN" altLang="zh-CN" dirty="0"/>
              <a:t>理解影响企业战略决策中商业伦理构建的影响因素；</a:t>
            </a:r>
            <a:endParaRPr lang="en-US" altLang="zh-CN" dirty="0"/>
          </a:p>
          <a:p>
            <a:pPr marL="0" indent="457200">
              <a:buNone/>
            </a:pPr>
            <a:r>
              <a:rPr lang="zh-CN" altLang="zh-CN" dirty="0"/>
              <a:t>理解企业战略决策中商业伦理的构建流程；掌握企业战略决策中商业伦理</a:t>
            </a:r>
            <a:r>
              <a:rPr lang="zh-CN" altLang="zh-CN" dirty="0" smtClean="0"/>
              <a:t>的规则设计</a:t>
            </a:r>
            <a:r>
              <a:rPr lang="zh-CN" altLang="en-US" dirty="0"/>
              <a:t>。</a:t>
            </a:r>
          </a:p>
        </p:txBody>
      </p:sp>
    </p:spTree>
    <p:extLst>
      <p:ext uri="{BB962C8B-B14F-4D97-AF65-F5344CB8AC3E}">
        <p14:creationId xmlns:p14="http://schemas.microsoft.com/office/powerpoint/2010/main" val="1406716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16633"/>
            <a:ext cx="8424936" cy="5693866"/>
          </a:xfrm>
          <a:prstGeom prst="rect">
            <a:avLst/>
          </a:prstGeom>
        </p:spPr>
        <p:txBody>
          <a:bodyPr wrap="square">
            <a:spAutoFit/>
          </a:bodyPr>
          <a:lstStyle/>
          <a:p>
            <a:r>
              <a:rPr lang="zh-CN" altLang="zh-CN" sz="2800" b="1" dirty="0"/>
              <a:t>二、商业伦理与法律法规</a:t>
            </a:r>
          </a:p>
          <a:p>
            <a:endParaRPr lang="en-US" altLang="zh-CN" sz="2800" dirty="0" smtClean="0"/>
          </a:p>
          <a:p>
            <a:r>
              <a:rPr lang="zh-CN" altLang="zh-CN" sz="2800" dirty="0" smtClean="0"/>
              <a:t>我们</a:t>
            </a:r>
            <a:r>
              <a:rPr lang="zh-CN" altLang="zh-CN" sz="2800" dirty="0"/>
              <a:t>需要考虑的另一个问题是商业伦理与法律的关系。请看下面的实例。</a:t>
            </a:r>
          </a:p>
          <a:p>
            <a:r>
              <a:rPr lang="zh-CN" altLang="zh-CN" sz="2800" dirty="0"/>
              <a:t>因油门踏板存在问题，丰田在美国召回了</a:t>
            </a:r>
            <a:r>
              <a:rPr lang="en-US" altLang="zh-CN" sz="2800" dirty="0"/>
              <a:t> 850</a:t>
            </a:r>
            <a:r>
              <a:rPr lang="zh-CN" altLang="zh-CN" sz="2800" dirty="0"/>
              <a:t>万辆</a:t>
            </a:r>
            <a:r>
              <a:rPr lang="en-US" altLang="zh-CN" sz="2800" dirty="0"/>
              <a:t>RAV4</a:t>
            </a:r>
            <a:r>
              <a:rPr lang="zh-CN" altLang="zh-CN" sz="2800" dirty="0"/>
              <a:t>，而在中国仅召回</a:t>
            </a:r>
            <a:r>
              <a:rPr lang="en-US" altLang="zh-CN" sz="2800" dirty="0"/>
              <a:t>7.5</a:t>
            </a:r>
            <a:r>
              <a:rPr lang="zh-CN" altLang="zh-CN" sz="2800" dirty="0"/>
              <a:t>万辆，数量不及美国的一个零头。丰田汽车（中国）投资有限公司公关负责人徐一鸣表示，目前丰田只通过电话及</a:t>
            </a:r>
            <a:r>
              <a:rPr lang="en-US" altLang="zh-CN" sz="2800" dirty="0"/>
              <a:t>DM(</a:t>
            </a:r>
            <a:r>
              <a:rPr lang="zh-CN" altLang="zh-CN" sz="2800" dirty="0"/>
              <a:t>直投广告）方式通知</a:t>
            </a:r>
            <a:r>
              <a:rPr lang="en-US" altLang="zh-CN" sz="2800" dirty="0"/>
              <a:t>RAV4</a:t>
            </a:r>
            <a:r>
              <a:rPr lang="zh-CN" altLang="zh-CN" sz="2800" dirty="0"/>
              <a:t>车主。同时也未提出在更换零件期间给予中国车主的补偿计划。这和美国消费者的待遇完全不同。在美国，丰田提供</a:t>
            </a:r>
            <a:r>
              <a:rPr lang="zh-TW" altLang="zh-CN" sz="2800" dirty="0"/>
              <a:t>“</a:t>
            </a:r>
            <a:r>
              <a:rPr lang="zh-CN" altLang="zh-CN" sz="2800" dirty="0"/>
              <a:t>上门召回</a:t>
            </a:r>
            <a:r>
              <a:rPr lang="en-US" altLang="zh-CN" sz="2800" dirty="0"/>
              <a:t>”</a:t>
            </a:r>
            <a:r>
              <a:rPr lang="zh-CN" altLang="zh-CN" sz="2800" dirty="0"/>
              <a:t>的服务，并对亲自驾车返厂召回的消费者给予交通费用的补偿，而且在汽车修理期间，为顾客提供同型号车辆供其使用</a:t>
            </a:r>
            <a:r>
              <a:rPr lang="zh-CN" altLang="zh-CN" dirty="0"/>
              <a:t>。</a:t>
            </a:r>
          </a:p>
        </p:txBody>
      </p:sp>
    </p:spTree>
    <p:extLst>
      <p:ext uri="{BB962C8B-B14F-4D97-AF65-F5344CB8AC3E}">
        <p14:creationId xmlns:p14="http://schemas.microsoft.com/office/powerpoint/2010/main" val="20580116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620688"/>
            <a:ext cx="7632848" cy="4832092"/>
          </a:xfrm>
          <a:prstGeom prst="rect">
            <a:avLst/>
          </a:prstGeom>
        </p:spPr>
        <p:txBody>
          <a:bodyPr wrap="square">
            <a:spAutoFit/>
          </a:bodyPr>
          <a:lstStyle/>
          <a:p>
            <a:r>
              <a:rPr lang="zh-CN" altLang="zh-CN" sz="2800" dirty="0"/>
              <a:t>企业的伦理决策总是需要考虑经济回报和伦理正确两个方面，满足法律要求仅仅是伦理决策的最低标准。在一个社会的发展过程中，通常存在三条杠杆：作为极限或底线的法律杠杆，作为基准或高于法律的道德伦理杠杆，作为愿景或使命的理念杠杆。很多中国消费者抨击丰田公司的行为是不道德的，是对中国消费者的歧视。但就丰田公司而言，这可能只是平衡法律要求和经济收益的一种理性选择。更值得思考的是，为什么在中国经营的企业总是以满足法律的最低要求为目标。</a:t>
            </a:r>
          </a:p>
        </p:txBody>
      </p:sp>
    </p:spTree>
    <p:extLst>
      <p:ext uri="{BB962C8B-B14F-4D97-AF65-F5344CB8AC3E}">
        <p14:creationId xmlns:p14="http://schemas.microsoft.com/office/powerpoint/2010/main" val="13860707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8892480" cy="3701398"/>
          </a:xfrm>
          <a:prstGeom prst="rect">
            <a:avLst/>
          </a:prstGeom>
        </p:spPr>
        <p:txBody>
          <a:bodyPr wrap="square">
            <a:spAutoFit/>
          </a:bodyPr>
          <a:lstStyle/>
          <a:p>
            <a:pPr>
              <a:lnSpc>
                <a:spcPct val="150000"/>
              </a:lnSpc>
            </a:pPr>
            <a:r>
              <a:rPr lang="zh-CN" altLang="zh-CN" sz="3200" dirty="0"/>
              <a:t>商业伦理体现了商业道德的自觉性和内在性，法律要求则体现其强制性和外在性法律的制定与执行是保障商业伦理大环境的根本条件。丰田公司在中国和美国的差别化 政策反映了中美两国在保护消费者权益方面的差别。</a:t>
            </a:r>
          </a:p>
        </p:txBody>
      </p:sp>
    </p:spTree>
    <p:extLst>
      <p:ext uri="{BB962C8B-B14F-4D97-AF65-F5344CB8AC3E}">
        <p14:creationId xmlns:p14="http://schemas.microsoft.com/office/powerpoint/2010/main" val="3304858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32656"/>
            <a:ext cx="8352928" cy="5189177"/>
          </a:xfrm>
          <a:prstGeom prst="rect">
            <a:avLst/>
          </a:prstGeom>
        </p:spPr>
        <p:txBody>
          <a:bodyPr wrap="square">
            <a:spAutoFit/>
          </a:bodyPr>
          <a:lstStyle/>
          <a:p>
            <a:pPr>
              <a:lnSpc>
                <a:spcPct val="150000"/>
              </a:lnSpc>
            </a:pPr>
            <a:r>
              <a:rPr lang="zh-CN" altLang="zh-CN" sz="2800" dirty="0"/>
              <a:t>需要注意的是，法律规定与正确的伦理行为之间是有差异的，很多被社会普遍认为非常 重要的道德准则并未写人法律条文。满足法律的最低要求不一定就意味着满足了道德的最 低要求。例如，现在很多公司在招聘中存在明显的性别和年龄歧视，由于中国尚未建立平权法，企业拒绝雇用女性雇员不一定明确违反了法律规定，但却是不符合一般道德期待的。</a:t>
            </a:r>
          </a:p>
        </p:txBody>
      </p:sp>
    </p:spTree>
    <p:extLst>
      <p:ext uri="{BB962C8B-B14F-4D97-AF65-F5344CB8AC3E}">
        <p14:creationId xmlns:p14="http://schemas.microsoft.com/office/powerpoint/2010/main" val="8003125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209157"/>
            <a:ext cx="8424936" cy="6645730"/>
          </a:xfrm>
          <a:prstGeom prst="rect">
            <a:avLst/>
          </a:prstGeom>
        </p:spPr>
        <p:txBody>
          <a:bodyPr wrap="square">
            <a:spAutoFit/>
          </a:bodyPr>
          <a:lstStyle/>
          <a:p>
            <a:pPr>
              <a:lnSpc>
                <a:spcPct val="150000"/>
              </a:lnSpc>
            </a:pPr>
            <a:r>
              <a:rPr lang="zh-CN" altLang="zh-CN" sz="3200" dirty="0"/>
              <a:t>在法律与商业道德的关系中，还应该看到法律反映的是昨天的道德准则，不一定符合 今天和明天的社会期待。在法律滞后于现实的情况下，道德就被视作填补法律空缺和漏洞的工具。有时，道德甚至需要有挑战法律的勇气。例如，美国内战时期的蓄奴法、德国纳粹时期的反犹太人法，都被后世视作恶法。在法律本身就是不道德的情况下，以遵守法律为名所做出的不道德决策并不能证明决策本身的道德合法性</a:t>
            </a:r>
            <a:r>
              <a:rPr lang="zh-CN" altLang="zh-CN" sz="2800" dirty="0"/>
              <a:t>。</a:t>
            </a:r>
          </a:p>
        </p:txBody>
      </p:sp>
    </p:spTree>
    <p:extLst>
      <p:ext uri="{BB962C8B-B14F-4D97-AF65-F5344CB8AC3E}">
        <p14:creationId xmlns:p14="http://schemas.microsoft.com/office/powerpoint/2010/main" val="34310269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20688"/>
            <a:ext cx="8208912" cy="4524315"/>
          </a:xfrm>
          <a:prstGeom prst="rect">
            <a:avLst/>
          </a:prstGeom>
        </p:spPr>
        <p:txBody>
          <a:bodyPr wrap="square">
            <a:spAutoFit/>
          </a:bodyPr>
          <a:lstStyle/>
          <a:p>
            <a:r>
              <a:rPr lang="zh-CN" altLang="zh-CN" sz="3600" b="1" dirty="0"/>
              <a:t>三、商业伦理与组织文化</a:t>
            </a:r>
          </a:p>
          <a:p>
            <a:r>
              <a:rPr lang="zh-CN" altLang="zh-CN" sz="3600" dirty="0"/>
              <a:t>影响伦理决策的另一组关系是伦理与组织文化。什么样的组织更利于做出合乎伦理的决策呢？</a:t>
            </a:r>
          </a:p>
          <a:p>
            <a:r>
              <a:rPr lang="en-US" altLang="zh-CN" sz="3600" dirty="0"/>
              <a:t>20</a:t>
            </a:r>
            <a:r>
              <a:rPr lang="zh-CN" altLang="zh-CN" sz="3600" dirty="0"/>
              <a:t>世纪</a:t>
            </a:r>
            <a:r>
              <a:rPr lang="en-US" altLang="zh-CN" sz="3600" dirty="0"/>
              <a:t>90</a:t>
            </a:r>
            <a:r>
              <a:rPr lang="zh-CN" altLang="zh-CN" sz="3600" dirty="0"/>
              <a:t>年代初的一些实证研究发现业绩突出的企业都具有许多共同的特征，他们都拥有符合伦理行为的共同价值观（见表</a:t>
            </a:r>
            <a:r>
              <a:rPr lang="en-US" altLang="zh-CN" sz="3600" dirty="0"/>
              <a:t>5-1</a:t>
            </a:r>
            <a:r>
              <a:rPr lang="zh-CN" altLang="zh-CN" sz="3600" dirty="0"/>
              <a:t>）。</a:t>
            </a:r>
          </a:p>
        </p:txBody>
      </p:sp>
    </p:spTree>
    <p:extLst>
      <p:ext uri="{BB962C8B-B14F-4D97-AF65-F5344CB8AC3E}">
        <p14:creationId xmlns:p14="http://schemas.microsoft.com/office/powerpoint/2010/main" val="3976031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967335"/>
            <a:ext cx="4572000" cy="923330"/>
          </a:xfrm>
          <a:prstGeom prst="rect">
            <a:avLst/>
          </a:prstGeom>
        </p:spPr>
        <p:txBody>
          <a:bodyPr>
            <a:spAutoFit/>
          </a:bodyPr>
          <a:lstStyle/>
          <a:p>
            <a:r>
              <a:rPr lang="en-US" altLang="zh-CN" dirty="0"/>
              <a:t>20</a:t>
            </a:r>
            <a:r>
              <a:rPr lang="zh-CN" altLang="zh-CN" dirty="0"/>
              <a:t>世纪</a:t>
            </a:r>
            <a:r>
              <a:rPr lang="en-US" altLang="zh-CN" dirty="0"/>
              <a:t>90</a:t>
            </a:r>
            <a:r>
              <a:rPr lang="zh-CN" altLang="zh-CN" dirty="0"/>
              <a:t>年代初的一些实证研究发现业绩突出的企业都具有许多共同的特征，他们都拥有符合伦理行为的共同价值观（见表</a:t>
            </a:r>
            <a:r>
              <a:rPr lang="en-US" altLang="zh-CN" dirty="0"/>
              <a:t>5-1</a:t>
            </a:r>
            <a:r>
              <a:rPr lang="zh-CN" altLang="zh-CN" dirty="0"/>
              <a:t>）。</a:t>
            </a:r>
          </a:p>
        </p:txBody>
      </p:sp>
      <p:graphicFrame>
        <p:nvGraphicFramePr>
          <p:cNvPr id="3" name="表格 2"/>
          <p:cNvGraphicFramePr>
            <a:graphicFrameLocks noGrp="1"/>
          </p:cNvGraphicFramePr>
          <p:nvPr>
            <p:extLst>
              <p:ext uri="{D42A27DB-BD31-4B8C-83A1-F6EECF244321}">
                <p14:modId xmlns:p14="http://schemas.microsoft.com/office/powerpoint/2010/main" val="80770801"/>
              </p:ext>
            </p:extLst>
          </p:nvPr>
        </p:nvGraphicFramePr>
        <p:xfrm>
          <a:off x="215516" y="908720"/>
          <a:ext cx="8712968" cy="5712659"/>
        </p:xfrm>
        <a:graphic>
          <a:graphicData uri="http://schemas.openxmlformats.org/drawingml/2006/table">
            <a:tbl>
              <a:tblPr>
                <a:tableStyleId>{5C22544A-7EE6-4342-B048-85BDC9FD1C3A}</a:tableStyleId>
              </a:tblPr>
              <a:tblGrid>
                <a:gridCol w="4142231"/>
                <a:gridCol w="4570737"/>
              </a:tblGrid>
              <a:tr h="517964">
                <a:tc>
                  <a:txBody>
                    <a:bodyPr/>
                    <a:lstStyle/>
                    <a:p>
                      <a:pPr algn="l">
                        <a:lnSpc>
                          <a:spcPts val="2000"/>
                        </a:lnSpc>
                        <a:spcAft>
                          <a:spcPts val="0"/>
                        </a:spcAft>
                      </a:pPr>
                      <a:r>
                        <a:rPr lang="zh-CN" sz="2400" kern="100" dirty="0">
                          <a:effectLst/>
                        </a:rPr>
                        <a:t>项目</a:t>
                      </a:r>
                      <a:endParaRPr lang="zh-CN" sz="2400" kern="100" dirty="0">
                        <a:effectLst/>
                        <a:latin typeface="Times New Roman"/>
                        <a:ea typeface="宋体"/>
                      </a:endParaRPr>
                    </a:p>
                  </a:txBody>
                  <a:tcPr marL="68580" marR="68580" marT="0" marB="0"/>
                </a:tc>
                <a:tc>
                  <a:txBody>
                    <a:bodyPr/>
                    <a:lstStyle/>
                    <a:p>
                      <a:pPr algn="l">
                        <a:lnSpc>
                          <a:spcPts val="2000"/>
                        </a:lnSpc>
                        <a:spcAft>
                          <a:spcPts val="0"/>
                        </a:spcAft>
                      </a:pPr>
                      <a:r>
                        <a:rPr lang="zh-CN" sz="2400" kern="100" dirty="0">
                          <a:effectLst/>
                        </a:rPr>
                        <a:t>特征</a:t>
                      </a:r>
                      <a:endParaRPr lang="zh-CN" sz="2400" kern="100" dirty="0">
                        <a:effectLst/>
                        <a:latin typeface="Times New Roman"/>
                        <a:ea typeface="宋体"/>
                      </a:endParaRPr>
                    </a:p>
                  </a:txBody>
                  <a:tcPr marL="68580" marR="68580" marT="0" marB="0"/>
                </a:tc>
              </a:tr>
              <a:tr h="2277252">
                <a:tc>
                  <a:txBody>
                    <a:bodyPr/>
                    <a:lstStyle/>
                    <a:p>
                      <a:pPr marL="38100" algn="l">
                        <a:lnSpc>
                          <a:spcPct val="100000"/>
                        </a:lnSpc>
                        <a:spcAft>
                          <a:spcPts val="0"/>
                        </a:spcAft>
                      </a:pPr>
                      <a:r>
                        <a:rPr lang="zh-CN" sz="2400" kern="100" dirty="0">
                          <a:effectLst/>
                        </a:rPr>
                        <a:t>文化特征</a:t>
                      </a:r>
                      <a:endParaRPr lang="zh-CN" sz="2400" kern="100" dirty="0">
                        <a:effectLst/>
                        <a:latin typeface="Times New Roman"/>
                        <a:ea typeface="宋体"/>
                      </a:endParaRPr>
                    </a:p>
                  </a:txBody>
                  <a:tcPr marL="68580" marR="68580" marT="0" marB="0"/>
                </a:tc>
                <a:tc>
                  <a:txBody>
                    <a:bodyPr/>
                    <a:lstStyle/>
                    <a:p>
                      <a:pPr algn="just">
                        <a:lnSpc>
                          <a:spcPct val="100000"/>
                        </a:lnSpc>
                        <a:spcAft>
                          <a:spcPts val="0"/>
                        </a:spcAft>
                      </a:pPr>
                      <a:r>
                        <a:rPr lang="en-US" sz="2400" kern="100" dirty="0">
                          <a:effectLst/>
                        </a:rPr>
                        <a:t>1.</a:t>
                      </a:r>
                      <a:r>
                        <a:rPr lang="zh-CN" sz="2400" kern="100" dirty="0">
                          <a:effectLst/>
                        </a:rPr>
                        <a:t>有强有力的公司文化</a:t>
                      </a:r>
                    </a:p>
                    <a:p>
                      <a:pPr algn="just">
                        <a:lnSpc>
                          <a:spcPct val="100000"/>
                        </a:lnSpc>
                        <a:spcAft>
                          <a:spcPts val="0"/>
                        </a:spcAft>
                      </a:pPr>
                      <a:r>
                        <a:rPr lang="en-US" sz="2400" kern="100" dirty="0">
                          <a:effectLst/>
                        </a:rPr>
                        <a:t>2.</a:t>
                      </a:r>
                      <a:r>
                        <a:rPr lang="zh-CN" sz="2400" kern="100" dirty="0">
                          <a:effectLst/>
                        </a:rPr>
                        <a:t>公司文化适合企业经营的环境</a:t>
                      </a:r>
                    </a:p>
                    <a:p>
                      <a:pPr algn="just">
                        <a:lnSpc>
                          <a:spcPct val="100000"/>
                        </a:lnSpc>
                        <a:spcAft>
                          <a:spcPts val="0"/>
                        </a:spcAft>
                      </a:pPr>
                      <a:r>
                        <a:rPr lang="en-US" sz="2400" kern="100" dirty="0">
                          <a:effectLst/>
                        </a:rPr>
                        <a:t>3.</a:t>
                      </a:r>
                      <a:r>
                        <a:rPr lang="zh-CN" sz="2400" kern="100" dirty="0">
                          <a:effectLst/>
                        </a:rPr>
                        <a:t>公司文化帮助公司预见环境的变化</a:t>
                      </a:r>
                      <a:r>
                        <a:rPr lang="en-US" sz="2400" kern="100" dirty="0">
                          <a:effectLst/>
                        </a:rPr>
                        <a:t>,</a:t>
                      </a:r>
                      <a:r>
                        <a:rPr lang="zh-CN" sz="2400" kern="100" dirty="0">
                          <a:effectLst/>
                        </a:rPr>
                        <a:t>并帮助其调整以成功地适应这些变化</a:t>
                      </a:r>
                      <a:endParaRPr lang="zh-CN" sz="2400" kern="100" dirty="0">
                        <a:effectLst/>
                        <a:latin typeface="Times New Roman"/>
                        <a:ea typeface="宋体"/>
                      </a:endParaRPr>
                    </a:p>
                  </a:txBody>
                  <a:tcPr marL="68580" marR="68580" marT="0" marB="0"/>
                </a:tc>
              </a:tr>
              <a:tr h="1698738">
                <a:tc>
                  <a:txBody>
                    <a:bodyPr/>
                    <a:lstStyle/>
                    <a:p>
                      <a:pPr marL="38100" algn="l">
                        <a:lnSpc>
                          <a:spcPct val="100000"/>
                        </a:lnSpc>
                        <a:spcAft>
                          <a:spcPts val="0"/>
                        </a:spcAft>
                      </a:pPr>
                      <a:r>
                        <a:rPr lang="zh-CN" sz="2400" kern="100" dirty="0">
                          <a:effectLst/>
                        </a:rPr>
                        <a:t>价值观系统的重点（主要的利益相关者，特别是顾客、雇员和股东）</a:t>
                      </a:r>
                      <a:endParaRPr lang="zh-CN" sz="2400" kern="100" dirty="0">
                        <a:effectLst/>
                        <a:latin typeface="Times New Roman"/>
                        <a:ea typeface="宋体"/>
                      </a:endParaRPr>
                    </a:p>
                  </a:txBody>
                  <a:tcPr marL="68580" marR="68580" marT="0" marB="0"/>
                </a:tc>
                <a:tc>
                  <a:txBody>
                    <a:bodyPr/>
                    <a:lstStyle/>
                    <a:p>
                      <a:pPr algn="just">
                        <a:lnSpc>
                          <a:spcPct val="100000"/>
                        </a:lnSpc>
                        <a:spcAft>
                          <a:spcPts val="0"/>
                        </a:spcAft>
                      </a:pPr>
                      <a:r>
                        <a:rPr lang="en-US" sz="2400" kern="100">
                          <a:effectLst/>
                        </a:rPr>
                        <a:t>1.</a:t>
                      </a:r>
                      <a:r>
                        <a:rPr lang="zh-CN" sz="2400" kern="100">
                          <a:effectLst/>
                        </a:rPr>
                        <a:t>真诚地关心主要的利益相关者</a:t>
                      </a:r>
                    </a:p>
                    <a:p>
                      <a:pPr algn="just">
                        <a:lnSpc>
                          <a:spcPct val="100000"/>
                        </a:lnSpc>
                        <a:spcAft>
                          <a:spcPts val="0"/>
                        </a:spcAft>
                      </a:pPr>
                      <a:r>
                        <a:rPr lang="en-US" sz="2400" kern="100">
                          <a:effectLst/>
                        </a:rPr>
                        <a:t>2.</a:t>
                      </a:r>
                      <a:r>
                        <a:rPr lang="zh-CN" sz="2400" kern="100">
                          <a:effectLst/>
                        </a:rPr>
                        <a:t>关心是长期的</a:t>
                      </a:r>
                    </a:p>
                    <a:p>
                      <a:pPr algn="just">
                        <a:lnSpc>
                          <a:spcPct val="100000"/>
                        </a:lnSpc>
                        <a:spcAft>
                          <a:spcPts val="0"/>
                        </a:spcAft>
                      </a:pPr>
                      <a:r>
                        <a:rPr lang="en-US" sz="2400" kern="100">
                          <a:effectLst/>
                        </a:rPr>
                        <a:t>3.</a:t>
                      </a:r>
                      <a:r>
                        <a:rPr lang="zh-CN" sz="2400" kern="100">
                          <a:effectLst/>
                        </a:rPr>
                        <a:t>强调正直</a:t>
                      </a:r>
                      <a:endParaRPr lang="zh-CN" sz="2400" kern="100">
                        <a:effectLst/>
                        <a:latin typeface="Times New Roman"/>
                        <a:ea typeface="宋体"/>
                      </a:endParaRPr>
                    </a:p>
                  </a:txBody>
                  <a:tcPr marL="68580" marR="68580" marT="0" marB="0"/>
                </a:tc>
              </a:tr>
              <a:tr h="1218705">
                <a:tc>
                  <a:txBody>
                    <a:bodyPr/>
                    <a:lstStyle/>
                    <a:p>
                      <a:pPr marL="38100" algn="l">
                        <a:lnSpc>
                          <a:spcPts val="2000"/>
                        </a:lnSpc>
                        <a:spcAft>
                          <a:spcPts val="0"/>
                        </a:spcAft>
                      </a:pPr>
                      <a:r>
                        <a:rPr lang="zh-CN" sz="2400" kern="100" dirty="0">
                          <a:effectLst/>
                        </a:rPr>
                        <a:t>公司行为</a:t>
                      </a:r>
                      <a:endParaRPr lang="zh-CN" sz="2400" kern="100" dirty="0">
                        <a:effectLst/>
                        <a:latin typeface="Times New Roman"/>
                        <a:ea typeface="宋体"/>
                      </a:endParaRPr>
                    </a:p>
                  </a:txBody>
                  <a:tcPr marL="68580" marR="68580" marT="0" marB="0"/>
                </a:tc>
                <a:tc>
                  <a:txBody>
                    <a:bodyPr/>
                    <a:lstStyle/>
                    <a:p>
                      <a:pPr algn="just">
                        <a:lnSpc>
                          <a:spcPct val="100000"/>
                        </a:lnSpc>
                        <a:spcAft>
                          <a:spcPts val="0"/>
                        </a:spcAft>
                      </a:pPr>
                      <a:r>
                        <a:rPr lang="en-US" sz="2400" kern="100" dirty="0">
                          <a:effectLst/>
                        </a:rPr>
                        <a:t>1.</a:t>
                      </a:r>
                      <a:r>
                        <a:rPr lang="zh-CN" sz="2400" kern="100" dirty="0">
                          <a:effectLst/>
                        </a:rPr>
                        <a:t>文化表现出色的公司是那些拥有促进符合伦理行为的共同价值观的组织</a:t>
                      </a:r>
                      <a:endParaRPr lang="zh-CN" sz="2400" kern="100" dirty="0">
                        <a:effectLst/>
                        <a:latin typeface="Times New Roman"/>
                        <a:ea typeface="宋体"/>
                      </a:endParaRPr>
                    </a:p>
                  </a:txBody>
                  <a:tcPr marL="68580" marR="68580" marT="0" marB="0"/>
                </a:tc>
              </a:tr>
            </a:tbl>
          </a:graphicData>
        </a:graphic>
      </p:graphicFrame>
      <p:sp>
        <p:nvSpPr>
          <p:cNvPr id="4" name="标题 3"/>
          <p:cNvSpPr>
            <a:spLocks noGrp="1"/>
          </p:cNvSpPr>
          <p:nvPr>
            <p:ph type="ctrTitle" idx="4294967295"/>
          </p:nvPr>
        </p:nvSpPr>
        <p:spPr>
          <a:xfrm>
            <a:off x="0" y="115888"/>
            <a:ext cx="7772400" cy="1470025"/>
          </a:xfrm>
        </p:spPr>
        <p:txBody>
          <a:bodyPr>
            <a:normAutofit fontScale="90000"/>
          </a:bodyPr>
          <a:lstStyle/>
          <a:p>
            <a:pPr algn="l"/>
            <a:r>
              <a:rPr lang="zh-CN" altLang="zh-CN" sz="3600" dirty="0"/>
              <a:t>表</a:t>
            </a:r>
            <a:r>
              <a:rPr lang="en-US" altLang="zh-CN" sz="3600" dirty="0"/>
              <a:t>5-1  </a:t>
            </a:r>
            <a:r>
              <a:rPr lang="zh-CN" altLang="zh-CN" sz="3600" dirty="0"/>
              <a:t>经营业绩出色的企业的一些特征</a:t>
            </a:r>
            <a:r>
              <a:rPr lang="zh-CN" altLang="zh-CN" dirty="0"/>
              <a:t/>
            </a:r>
            <a:br>
              <a:rPr lang="zh-CN" altLang="zh-CN" dirty="0"/>
            </a:br>
            <a:r>
              <a:rPr lang="zh-CN" altLang="zh-CN" dirty="0" smtClean="0"/>
              <a:t/>
            </a:r>
            <a:br>
              <a:rPr lang="zh-CN" altLang="zh-CN" dirty="0" smtClean="0"/>
            </a:br>
            <a:endParaRPr lang="zh-CN" altLang="en-US" dirty="0"/>
          </a:p>
        </p:txBody>
      </p:sp>
    </p:spTree>
    <p:extLst>
      <p:ext uri="{BB962C8B-B14F-4D97-AF65-F5344CB8AC3E}">
        <p14:creationId xmlns:p14="http://schemas.microsoft.com/office/powerpoint/2010/main" val="36454825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0"/>
            <a:ext cx="8352928" cy="7263527"/>
          </a:xfrm>
          <a:prstGeom prst="rect">
            <a:avLst/>
          </a:prstGeom>
        </p:spPr>
        <p:txBody>
          <a:bodyPr wrap="square">
            <a:spAutoFit/>
          </a:bodyPr>
          <a:lstStyle/>
          <a:p>
            <a:r>
              <a:rPr lang="zh-CN" altLang="zh-CN" sz="2800" dirty="0"/>
              <a:t>资料来源：</a:t>
            </a:r>
            <a:r>
              <a:rPr lang="en-US" altLang="zh-CN" sz="2800" dirty="0" err="1"/>
              <a:t>Kotter</a:t>
            </a:r>
            <a:r>
              <a:rPr lang="en-US" altLang="zh-CN" sz="2800" dirty="0"/>
              <a:t> </a:t>
            </a:r>
            <a:r>
              <a:rPr lang="zh-CN" altLang="zh-CN" sz="2800" dirty="0"/>
              <a:t>和 </a:t>
            </a:r>
            <a:r>
              <a:rPr lang="en-US" altLang="zh-CN" sz="2800" dirty="0"/>
              <a:t>Heskett,1992</a:t>
            </a:r>
            <a:endParaRPr lang="zh-CN" altLang="zh-CN" sz="2800" dirty="0"/>
          </a:p>
          <a:p>
            <a:r>
              <a:rPr lang="zh-CN" altLang="zh-CN" sz="2800" dirty="0"/>
              <a:t>一个公司的文化由其传统和风气构成。文化包含着企业的价值观；传统和风气是长期贯彻企业价值观的结果，是企业价值观的外在表现。企业价值观作为企业和员工所拥有的共同信念和判断是非的标准以及调节行为及企业内外关系的规范，对企业的生存和发展至关重要</a:t>
            </a:r>
            <a:r>
              <a:rPr lang="zh-CN" altLang="zh-CN" sz="2800" dirty="0" smtClean="0"/>
              <a:t>。</a:t>
            </a:r>
            <a:endParaRPr lang="en-US" altLang="zh-CN" sz="2800" dirty="0" smtClean="0"/>
          </a:p>
          <a:p>
            <a:r>
              <a:rPr lang="zh-CN" altLang="zh-CN" sz="2800" dirty="0" smtClean="0"/>
              <a:t>正是</a:t>
            </a:r>
            <a:r>
              <a:rPr lang="zh-CN" altLang="zh-CN" sz="2800" dirty="0"/>
              <a:t>在具有整体影响力的商业伦理标准下，企业为了应付内部环境和外部环境而在组织内部形成和发展了企业文化，并且在新成员中继续发扬光大，以指导他们在这些环境中的行为</a:t>
            </a:r>
            <a:r>
              <a:rPr lang="en-US" altLang="zh-CN" sz="2800" dirty="0"/>
              <a:t>(Schein</a:t>
            </a:r>
            <a:r>
              <a:rPr lang="zh-CN" altLang="zh-CN" sz="2800" dirty="0"/>
              <a:t>，</a:t>
            </a:r>
            <a:r>
              <a:rPr lang="en-US" altLang="zh-CN" sz="2800" dirty="0"/>
              <a:t>1984)</a:t>
            </a:r>
            <a:r>
              <a:rPr lang="zh-CN" altLang="zh-CN" sz="2800" dirty="0"/>
              <a:t>。文化的重要功能表现在：它使组织成员产生一种同一感，促使组织成员效忠于大于自我的事物（组织），有助于组织的交际体系的稳定性，为行为提供了理论基础和方向（</a:t>
            </a:r>
            <a:r>
              <a:rPr lang="en-US" altLang="zh-CN" sz="2800" dirty="0" err="1"/>
              <a:t>Smircich</a:t>
            </a:r>
            <a:r>
              <a:rPr lang="zh-CN" altLang="zh-CN" sz="2800" dirty="0"/>
              <a:t>，</a:t>
            </a:r>
            <a:r>
              <a:rPr lang="en-US" altLang="zh-CN" sz="2800" dirty="0"/>
              <a:t>1983</a:t>
            </a:r>
            <a:r>
              <a:rPr lang="zh-CN" altLang="zh-CN" sz="2800" dirty="0"/>
              <a:t>）。文化还体现在组织内的规范、仪式、传说、故事和例行习惯中。</a:t>
            </a:r>
          </a:p>
          <a:p>
            <a:endParaRPr lang="zh-CN" altLang="zh-CN" dirty="0"/>
          </a:p>
        </p:txBody>
      </p:sp>
    </p:spTree>
    <p:extLst>
      <p:ext uri="{BB962C8B-B14F-4D97-AF65-F5344CB8AC3E}">
        <p14:creationId xmlns:p14="http://schemas.microsoft.com/office/powerpoint/2010/main" val="33388606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88640"/>
            <a:ext cx="8856984" cy="3816429"/>
          </a:xfrm>
          <a:prstGeom prst="rect">
            <a:avLst/>
          </a:prstGeom>
        </p:spPr>
        <p:txBody>
          <a:bodyPr wrap="square">
            <a:spAutoFit/>
          </a:bodyPr>
          <a:lstStyle/>
          <a:p>
            <a:r>
              <a:rPr lang="zh-CN" altLang="zh-CN" sz="2800" dirty="0" smtClean="0"/>
              <a:t>了解</a:t>
            </a:r>
            <a:r>
              <a:rPr lang="zh-CN" altLang="zh-CN" sz="2800" dirty="0"/>
              <a:t>公司的文化有助于我们解释决策者在决策过程中的各种应急反应。如果公司文化中的共同价值观反对不道德的行为，则决策者做出不道德决策的机会将会减少，否则会导致公司道德水平低下</a:t>
            </a:r>
            <a:r>
              <a:rPr lang="zh-CN" altLang="zh-CN" sz="2800" dirty="0" smtClean="0"/>
              <a:t>。</a:t>
            </a:r>
            <a:endParaRPr lang="en-US" altLang="zh-CN" sz="2800" dirty="0" smtClean="0"/>
          </a:p>
          <a:p>
            <a:r>
              <a:rPr lang="zh-CN" altLang="zh-CN" sz="2800" dirty="0" smtClean="0"/>
              <a:t>了解</a:t>
            </a:r>
            <a:r>
              <a:rPr lang="zh-CN" altLang="zh-CN" sz="2800" dirty="0"/>
              <a:t>公司的文化有助于我们解释决策者在决策过程中的各种应急反应。如果公司文化中的共同价值观反对不道德的行为，则决策者做出不道德决策的机会将会减少，否则会导致公司道德水平低下。</a:t>
            </a:r>
          </a:p>
          <a:p>
            <a:endParaRPr lang="zh-CN" altLang="zh-CN" dirty="0"/>
          </a:p>
        </p:txBody>
      </p:sp>
    </p:spTree>
    <p:extLst>
      <p:ext uri="{BB962C8B-B14F-4D97-AF65-F5344CB8AC3E}">
        <p14:creationId xmlns:p14="http://schemas.microsoft.com/office/powerpoint/2010/main" val="19364129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16632"/>
            <a:ext cx="7560840" cy="4031873"/>
          </a:xfrm>
          <a:prstGeom prst="rect">
            <a:avLst/>
          </a:prstGeom>
        </p:spPr>
        <p:txBody>
          <a:bodyPr wrap="square">
            <a:spAutoFit/>
          </a:bodyPr>
          <a:lstStyle/>
          <a:p>
            <a:r>
              <a:rPr lang="zh-CN" altLang="zh-CN" sz="3200" dirty="0"/>
              <a:t>从上述分析我们可以看到，企业文化反映了一种组织层面上对商业伦理的认知，同时 也是其道德标准的体现。整体的价值观蕴涵着共享的伦理观。正是基于这样的认识，究其根本，企业的各种决策其实是不同程度的商业伦理决策；而如果没有深刻的伦理认知能力，这一过程也不会一帆风顺。</a:t>
            </a:r>
          </a:p>
        </p:txBody>
      </p:sp>
    </p:spTree>
    <p:extLst>
      <p:ext uri="{BB962C8B-B14F-4D97-AF65-F5344CB8AC3E}">
        <p14:creationId xmlns:p14="http://schemas.microsoft.com/office/powerpoint/2010/main" val="3389099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404664"/>
            <a:ext cx="8229600" cy="5721499"/>
          </a:xfrm>
        </p:spPr>
        <p:txBody>
          <a:bodyPr>
            <a:normAutofit lnSpcReduction="10000"/>
          </a:bodyPr>
          <a:lstStyle/>
          <a:p>
            <a:pPr>
              <a:lnSpc>
                <a:spcPct val="150000"/>
              </a:lnSpc>
            </a:pPr>
            <a:r>
              <a:rPr lang="zh-CN" altLang="zh-CN" dirty="0" smtClean="0"/>
              <a:t>【学习重点】</a:t>
            </a:r>
            <a:br>
              <a:rPr lang="zh-CN" altLang="zh-CN" dirty="0" smtClean="0"/>
            </a:br>
            <a:r>
              <a:rPr lang="en-US" altLang="zh-CN" dirty="0" smtClean="0"/>
              <a:t>1.</a:t>
            </a:r>
            <a:r>
              <a:rPr lang="zh-CN" altLang="zh-CN" dirty="0" smtClean="0"/>
              <a:t>完全理性模式、有限理性模式、渐进决策模式和垃圾桶模式。</a:t>
            </a:r>
            <a:br>
              <a:rPr lang="zh-CN" altLang="zh-CN" dirty="0" smtClean="0"/>
            </a:br>
            <a:r>
              <a:rPr lang="en-US" altLang="zh-CN" dirty="0" smtClean="0"/>
              <a:t>2.</a:t>
            </a:r>
            <a:r>
              <a:rPr lang="zh-CN" altLang="zh-CN" dirty="0" smtClean="0"/>
              <a:t>商业伦理与道德决策、企业文化及法律法规的关系。</a:t>
            </a:r>
            <a:br>
              <a:rPr lang="zh-CN" altLang="zh-CN" dirty="0" smtClean="0"/>
            </a:br>
            <a:r>
              <a:rPr lang="en-US" altLang="zh-CN" dirty="0" smtClean="0"/>
              <a:t>3.</a:t>
            </a:r>
            <a:r>
              <a:rPr lang="zh-CN" altLang="zh-CN" dirty="0" smtClean="0"/>
              <a:t>伦理决策的过程。</a:t>
            </a:r>
            <a:br>
              <a:rPr lang="zh-CN" altLang="zh-CN" dirty="0" smtClean="0"/>
            </a:br>
            <a:r>
              <a:rPr lang="en-US" altLang="zh-CN" dirty="0" smtClean="0"/>
              <a:t>4.</a:t>
            </a:r>
            <a:r>
              <a:rPr lang="zh-CN" altLang="zh-CN" dirty="0" smtClean="0"/>
              <a:t>社会契约论中的东西方差异。</a:t>
            </a:r>
            <a:br>
              <a:rPr lang="zh-CN" altLang="zh-CN" dirty="0" smtClean="0"/>
            </a:br>
            <a:endParaRPr lang="zh-CN" altLang="en-US" dirty="0"/>
          </a:p>
        </p:txBody>
      </p:sp>
    </p:spTree>
    <p:extLst>
      <p:ext uri="{BB962C8B-B14F-4D97-AF65-F5344CB8AC3E}">
        <p14:creationId xmlns:p14="http://schemas.microsoft.com/office/powerpoint/2010/main" val="21244369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7920880" cy="4832092"/>
          </a:xfrm>
          <a:prstGeom prst="rect">
            <a:avLst/>
          </a:prstGeom>
        </p:spPr>
        <p:txBody>
          <a:bodyPr wrap="square">
            <a:spAutoFit/>
          </a:bodyPr>
          <a:lstStyle/>
          <a:p>
            <a:r>
              <a:rPr lang="zh-CN" altLang="zh-CN" sz="2800" dirty="0"/>
              <a:t>影响伦理决策过程的另外两个重要因素是个人价值观和社会外部环境。</a:t>
            </a:r>
          </a:p>
          <a:p>
            <a:r>
              <a:rPr lang="zh-CN" altLang="zh-CN" sz="2800" dirty="0"/>
              <a:t>同样的组织中，个体的决策可能完全相反，这其中重要的原因在于个体的价值观不同。决策者个人的特质，例如，道德标准、自我发展需求、内在激励，决定了面对同样的问题，决策者可能给出完全不同的行动方案。在对待非洲医疗需求的问题上，默克公司的 </a:t>
            </a:r>
            <a:r>
              <a:rPr lang="en-US" altLang="zh-CN" sz="2800" dirty="0"/>
              <a:t>Roy </a:t>
            </a:r>
            <a:r>
              <a:rPr lang="en-US" altLang="zh-CN" sz="2800" dirty="0" err="1"/>
              <a:t>Vagelos</a:t>
            </a:r>
            <a:r>
              <a:rPr lang="zh-CN" altLang="zh-CN" sz="2800" dirty="0"/>
              <a:t>选择了人道权利而不是公司利润，而与此相反的选择也不乏其人。社会环境则是制约伦理决策的外部环境。在一个不道德的社会中，很难期望个体的选择是道德的。</a:t>
            </a:r>
          </a:p>
        </p:txBody>
      </p:sp>
    </p:spTree>
    <p:extLst>
      <p:ext uri="{BB962C8B-B14F-4D97-AF65-F5344CB8AC3E}">
        <p14:creationId xmlns:p14="http://schemas.microsoft.com/office/powerpoint/2010/main" val="32800594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
            </a:r>
            <a:br>
              <a:rPr lang="zh-CN" altLang="en-US" dirty="0" smtClean="0"/>
            </a:br>
            <a:r>
              <a:rPr lang="zh-CN" altLang="en-US" dirty="0" smtClean="0"/>
              <a:t>第三节 企业战略决策中商业伦理的构建流程</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著名诺贝尔经济学奖获得者西蒙认为管理即是决策。那么，影响决策伦理方面的因素有哪些，怎样才能制定出符合伦理的决策？由此便引出了本节的内容。</a:t>
            </a:r>
            <a:endParaRPr lang="zh-CN" altLang="en-US" dirty="0"/>
          </a:p>
        </p:txBody>
      </p:sp>
    </p:spTree>
    <p:extLst>
      <p:ext uri="{BB962C8B-B14F-4D97-AF65-F5344CB8AC3E}">
        <p14:creationId xmlns:p14="http://schemas.microsoft.com/office/powerpoint/2010/main" val="35061583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一、伦理决策</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（一）决策</a:t>
            </a:r>
          </a:p>
          <a:p>
            <a:r>
              <a:rPr lang="zh-CN" altLang="en-US" dirty="0" smtClean="0"/>
              <a:t>决策是科学管理的重要组成部分。决策具有两重性，即阶级属性和社会属性。</a:t>
            </a:r>
          </a:p>
          <a:p>
            <a:r>
              <a:rPr lang="zh-CN" altLang="en-US" dirty="0" smtClean="0"/>
              <a:t>首先，决策的阶级属性是指在阶级社会中，作为人类特殊实践形式的决策行为，总是受当时的生产关系与经济基础的影响和制约，并能够表现出当时社会各阶层之间特定的关系，而且在很大程度上反映出统治阶级的意愿和要求，代表着统治阶级的价值追求。这就决定了统治阶级在进行治理与善治的同时，总是把本阶级的利益放在首位，提出与本阶级意识形态相符合的，往往也是全体社会都应普遍遵守的伦理规范。</a:t>
            </a:r>
            <a:endParaRPr lang="zh-CN" altLang="en-US" dirty="0"/>
          </a:p>
        </p:txBody>
      </p:sp>
    </p:spTree>
    <p:extLst>
      <p:ext uri="{BB962C8B-B14F-4D97-AF65-F5344CB8AC3E}">
        <p14:creationId xmlns:p14="http://schemas.microsoft.com/office/powerpoint/2010/main" val="2680244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476672"/>
            <a:ext cx="8291264" cy="5649491"/>
          </a:xfrm>
        </p:spPr>
        <p:txBody>
          <a:bodyPr>
            <a:normAutofit fontScale="92500" lnSpcReduction="20000"/>
          </a:bodyPr>
          <a:lstStyle/>
          <a:p>
            <a:r>
              <a:rPr lang="zh-CN" altLang="en-US" dirty="0" smtClean="0"/>
              <a:t>其次，决策的社会属性是指决策具有协调和指挥生产劳动以及提高人的工作效率和劳动生产率等方面的职能。决策要有效发挥这些方面的职能，除了现代管理技术和科技成果发挥作用外，伦理的作用也是非常重要的。原因是决策的主体和客体都是人，而人是具有意志、理想、精神等实践活动，具有主观能动性和创造性的一个实体。所以，决策者在关注各种物质因素的同时，也必须关注人的精神因素，调动人的工作积极性，使之保持旺盛的斗志和强烈的进取心。这就必然涉及人的道德理想、思想境界、精神气质等反映人的伦理精神的范畴。因此，决策中含有伦理因素，决策与伦理具有内在统一性和内在关联性。</a:t>
            </a:r>
            <a:endParaRPr lang="zh-CN" altLang="en-US" dirty="0"/>
          </a:p>
        </p:txBody>
      </p:sp>
    </p:spTree>
    <p:extLst>
      <p:ext uri="{BB962C8B-B14F-4D97-AF65-F5344CB8AC3E}">
        <p14:creationId xmlns:p14="http://schemas.microsoft.com/office/powerpoint/2010/main" val="30858082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（二）伦理决策的科学内涵</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首先，伦理决策强调个人自由与社会秩序的和谐发展，表现温馨的人文精神关怀，也就是说伦理决策的科学内涵之一是“以人为本”。这也是科学发展观，以及建设社会主义和谐社会所要求的。</a:t>
            </a:r>
          </a:p>
          <a:p>
            <a:r>
              <a:rPr lang="zh-CN" altLang="en-US" dirty="0" smtClean="0"/>
              <a:t>其次，伦理决策的科学内涵也包括社会公正。社会公正是对特定社会关系中人们之间社会利益关系的一种评价，属于社会意识范畴。英国学者约翰</a:t>
            </a:r>
            <a:r>
              <a:rPr lang="en-US" altLang="zh-CN" dirty="0" smtClean="0"/>
              <a:t>•</a:t>
            </a:r>
            <a:r>
              <a:rPr lang="zh-CN" altLang="en-US" dirty="0" smtClean="0"/>
              <a:t>穆勒认为：“每个人得到他应得到的东西为公道；也认为每个人得到他不应得到的福利或遭受他不应得的祸害为不公道。”伦理决策的最终效果对社会来讲是否公正，主要通过社会上利益双方的主观态度，也就是说，如果社会上的利益双方认为这一决策效果符合了自己的价值目标，则是公正的，否则就是不公正的。</a:t>
            </a:r>
            <a:endParaRPr lang="zh-CN" altLang="en-US" dirty="0"/>
          </a:p>
        </p:txBody>
      </p:sp>
    </p:spTree>
    <p:extLst>
      <p:ext uri="{BB962C8B-B14F-4D97-AF65-F5344CB8AC3E}">
        <p14:creationId xmlns:p14="http://schemas.microsoft.com/office/powerpoint/2010/main" val="35614344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251520" y="404664"/>
            <a:ext cx="8435280" cy="5721499"/>
          </a:xfrm>
        </p:spPr>
        <p:txBody>
          <a:bodyPr>
            <a:normAutofit lnSpcReduction="10000"/>
          </a:bodyPr>
          <a:lstStyle/>
          <a:p>
            <a:r>
              <a:rPr lang="zh-CN" altLang="en-US" dirty="0" smtClean="0"/>
              <a:t>最后，公共利益至上和决策责任也是伦理决策的科学内涵所包括的。</a:t>
            </a:r>
          </a:p>
          <a:p>
            <a:r>
              <a:rPr lang="zh-CN" altLang="en-US" dirty="0" smtClean="0"/>
              <a:t>决策者应树立起公共利益至上的理念并达到内生化和永固化，进而使决策活动能够在为公民谋利的基础上实现决策目标，同时进一步彰显决策者的伦理精神。而决策责任则是指在决策活动中，一切有伦理取向的行为，都要受一种准则的支配，这种准则与其他准则有着本质的不同，它是指导行为的准则，也就是责任。决策责任要求决策者必须顾及自己决策的可能后果，即要对行为后果承担责任。</a:t>
            </a:r>
          </a:p>
          <a:p>
            <a:endParaRPr lang="zh-CN" altLang="en-US" dirty="0"/>
          </a:p>
        </p:txBody>
      </p:sp>
    </p:spTree>
    <p:extLst>
      <p:ext uri="{BB962C8B-B14F-4D97-AF65-F5344CB8AC3E}">
        <p14:creationId xmlns:p14="http://schemas.microsoft.com/office/powerpoint/2010/main" val="14948348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（三）影响伦理决策的因素</a:t>
            </a:r>
            <a:br>
              <a:rPr lang="zh-CN" altLang="en-US" dirty="0" smtClean="0"/>
            </a:br>
            <a:endParaRPr lang="zh-CN" altLang="en-US" dirty="0"/>
          </a:p>
        </p:txBody>
      </p:sp>
      <p:sp>
        <p:nvSpPr>
          <p:cNvPr id="3" name="内容占位符 2"/>
          <p:cNvSpPr>
            <a:spLocks noGrp="1"/>
          </p:cNvSpPr>
          <p:nvPr>
            <p:ph idx="1"/>
          </p:nvPr>
        </p:nvSpPr>
        <p:spPr>
          <a:xfrm>
            <a:off x="395536" y="1124744"/>
            <a:ext cx="8291264" cy="5001419"/>
          </a:xfrm>
        </p:spPr>
        <p:txBody>
          <a:bodyPr>
            <a:normAutofit fontScale="85000" lnSpcReduction="20000"/>
          </a:bodyPr>
          <a:lstStyle/>
          <a:p>
            <a:r>
              <a:rPr lang="zh-CN" altLang="en-US" dirty="0" smtClean="0"/>
              <a:t>影响企业伦理决策的因素有很多，综观现有学者的观点，可归纳为以下几个方面。</a:t>
            </a:r>
          </a:p>
          <a:p>
            <a:r>
              <a:rPr lang="en-US" altLang="zh-CN" dirty="0" smtClean="0"/>
              <a:t>1</a:t>
            </a:r>
            <a:r>
              <a:rPr lang="zh-CN" altLang="en-US" dirty="0" smtClean="0"/>
              <a:t>．个人特征</a:t>
            </a:r>
          </a:p>
          <a:p>
            <a:r>
              <a:rPr lang="zh-CN" altLang="en-US" dirty="0" smtClean="0"/>
              <a:t>一般来讲，决策是由个人和团体做出的，所以在一定程度上可以说商业伦理事实上是组成商业界的每个人的伦理。必然地，个人特征会影响到伦理决策。进一步而言，个人特征中的价值观和道德发展水平是影响伦理决策的主要因素。</a:t>
            </a:r>
          </a:p>
          <a:p>
            <a:r>
              <a:rPr lang="zh-CN" altLang="en-US" dirty="0" smtClean="0"/>
              <a:t>    价值观是一种观念，在这种观念的基础上人们按照偏好行事。所以说，价值观是行为的先导，是影响伦理决策的关键。价值观是一个多元化的复杂系统，该系统包含许多成分。每个人或多或少都具有各种成分，只是相对强弱不同、主导价值观不同。</a:t>
            </a:r>
          </a:p>
          <a:p>
            <a:endParaRPr lang="zh-CN" altLang="en-US" dirty="0"/>
          </a:p>
        </p:txBody>
      </p:sp>
    </p:spTree>
    <p:extLst>
      <p:ext uri="{BB962C8B-B14F-4D97-AF65-F5344CB8AC3E}">
        <p14:creationId xmlns:p14="http://schemas.microsoft.com/office/powerpoint/2010/main" val="63916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5289451"/>
          </a:xfrm>
        </p:spPr>
        <p:txBody>
          <a:bodyPr>
            <a:normAutofit fontScale="77500" lnSpcReduction="20000"/>
          </a:bodyPr>
          <a:lstStyle/>
          <a:p>
            <a:r>
              <a:rPr lang="zh-CN" altLang="en-US" dirty="0" smtClean="0"/>
              <a:t>德国哲学家斯普朗格</a:t>
            </a:r>
            <a:r>
              <a:rPr lang="en-US" altLang="zh-CN" dirty="0" smtClean="0"/>
              <a:t>(</a:t>
            </a:r>
            <a:r>
              <a:rPr lang="en-US" altLang="zh-CN" dirty="0" err="1" smtClean="0"/>
              <a:t>E.Spranger</a:t>
            </a:r>
            <a:r>
              <a:rPr lang="zh-CN" altLang="en-US" dirty="0" smtClean="0"/>
              <a:t>，</a:t>
            </a:r>
            <a:r>
              <a:rPr lang="en-US" altLang="zh-CN" dirty="0" smtClean="0"/>
              <a:t>1928)</a:t>
            </a:r>
            <a:r>
              <a:rPr lang="zh-CN" altLang="en-US" dirty="0" smtClean="0"/>
              <a:t>在</a:t>
            </a:r>
            <a:r>
              <a:rPr lang="en-US" altLang="zh-CN" dirty="0" smtClean="0"/>
              <a:t>《</a:t>
            </a:r>
            <a:r>
              <a:rPr lang="zh-CN" altLang="en-US" dirty="0" smtClean="0"/>
              <a:t>人的类型</a:t>
            </a:r>
            <a:r>
              <a:rPr lang="en-US" altLang="zh-CN" dirty="0" smtClean="0"/>
              <a:t>》</a:t>
            </a:r>
            <a:r>
              <a:rPr lang="zh-CN" altLang="en-US" dirty="0" smtClean="0"/>
              <a:t>一书中提出了</a:t>
            </a:r>
            <a:r>
              <a:rPr lang="en-US" altLang="zh-CN" dirty="0" smtClean="0"/>
              <a:t>6</a:t>
            </a:r>
            <a:r>
              <a:rPr lang="zh-CN" altLang="en-US" dirty="0" smtClean="0"/>
              <a:t>种类型的价值取向：经济型、理论型、审美型、社会型、政治型和宗教型。</a:t>
            </a:r>
          </a:p>
          <a:p>
            <a:r>
              <a:rPr lang="zh-CN" altLang="en-US" dirty="0" smtClean="0"/>
              <a:t>    </a:t>
            </a:r>
            <a:r>
              <a:rPr lang="en-US" altLang="zh-CN" dirty="0" smtClean="0"/>
              <a:t>(1)</a:t>
            </a:r>
            <a:r>
              <a:rPr lang="zh-CN" altLang="en-US" dirty="0" smtClean="0"/>
              <a:t>经济型：具有务实的特点，追求财富，对有用的东西感兴趣。</a:t>
            </a:r>
          </a:p>
          <a:p>
            <a:r>
              <a:rPr lang="zh-CN" altLang="en-US" dirty="0" smtClean="0"/>
              <a:t>    </a:t>
            </a:r>
            <a:r>
              <a:rPr lang="en-US" altLang="zh-CN" dirty="0" smtClean="0"/>
              <a:t>(2)</a:t>
            </a:r>
            <a:r>
              <a:rPr lang="zh-CN" altLang="en-US" dirty="0" smtClean="0"/>
              <a:t>理论型：具有智慧、兴趣，求知欲强，富于幻想，重视用批评和理性的方法去寻求真理。</a:t>
            </a:r>
          </a:p>
          <a:p>
            <a:r>
              <a:rPr lang="en-US" altLang="zh-CN" dirty="0" smtClean="0"/>
              <a:t>(3)</a:t>
            </a:r>
            <a:r>
              <a:rPr lang="zh-CN" altLang="en-US" dirty="0" smtClean="0"/>
              <a:t>审美型：追求世界的形式与和谐，以美的原则，如对称、均衡、和谐等评价事物。</a:t>
            </a:r>
          </a:p>
          <a:p>
            <a:r>
              <a:rPr lang="en-US" altLang="zh-CN" dirty="0" smtClean="0"/>
              <a:t>(4)</a:t>
            </a:r>
            <a:r>
              <a:rPr lang="zh-CN" altLang="en-US" dirty="0" smtClean="0"/>
              <a:t>社会型：热心社会活动，尊重他人价值，利他和注重人文关怀。</a:t>
            </a:r>
          </a:p>
          <a:p>
            <a:r>
              <a:rPr lang="en-US" altLang="zh-CN" dirty="0" smtClean="0"/>
              <a:t>(5)</a:t>
            </a:r>
            <a:r>
              <a:rPr lang="zh-CN" altLang="en-US" dirty="0" smtClean="0"/>
              <a:t>政治型：追求权利、影响和声望，喜欢支配和控制他人。</a:t>
            </a:r>
          </a:p>
          <a:p>
            <a:r>
              <a:rPr lang="en-US" altLang="zh-CN" dirty="0" smtClean="0"/>
              <a:t>(6)</a:t>
            </a:r>
            <a:r>
              <a:rPr lang="zh-CN" altLang="en-US" dirty="0" smtClean="0"/>
              <a:t>宗教型：认为最高的价值是统一和整体，相信神话和命运，寻求把自己与宇宙联系起来。</a:t>
            </a:r>
          </a:p>
          <a:p>
            <a:endParaRPr lang="zh-CN" altLang="en-US" dirty="0"/>
          </a:p>
        </p:txBody>
      </p:sp>
    </p:spTree>
    <p:extLst>
      <p:ext uri="{BB962C8B-B14F-4D97-AF65-F5344CB8AC3E}">
        <p14:creationId xmlns:p14="http://schemas.microsoft.com/office/powerpoint/2010/main" val="26349617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7504" y="1340768"/>
            <a:ext cx="8579296" cy="4785395"/>
          </a:xfrm>
        </p:spPr>
        <p:txBody>
          <a:bodyPr/>
          <a:lstStyle/>
          <a:p>
            <a:r>
              <a:rPr lang="zh-CN" altLang="en-US" dirty="0" smtClean="0"/>
              <a:t>关于道德发展水平，科尔伯格则划分为如下的发展阶段：</a:t>
            </a:r>
          </a:p>
          <a:p>
            <a:r>
              <a:rPr lang="zh-CN" altLang="en-US" dirty="0" smtClean="0"/>
              <a:t>劳伦斯</a:t>
            </a:r>
            <a:r>
              <a:rPr lang="en-US" altLang="zh-CN" dirty="0" smtClean="0"/>
              <a:t>•</a:t>
            </a:r>
            <a:r>
              <a:rPr lang="zh-CN" altLang="en-US" dirty="0" smtClean="0"/>
              <a:t>科尔伯格</a:t>
            </a:r>
            <a:r>
              <a:rPr lang="en-US" altLang="zh-CN" dirty="0" smtClean="0"/>
              <a:t>(Lawrence Kohlberg</a:t>
            </a:r>
            <a:r>
              <a:rPr lang="zh-CN" altLang="en-US" dirty="0" smtClean="0"/>
              <a:t>，</a:t>
            </a:r>
            <a:r>
              <a:rPr lang="en-US" altLang="zh-CN" dirty="0" smtClean="0"/>
              <a:t>1927—1978</a:t>
            </a:r>
            <a:r>
              <a:rPr lang="zh-CN" altLang="en-US" dirty="0" smtClean="0"/>
              <a:t>年</a:t>
            </a:r>
            <a:r>
              <a:rPr lang="en-US" altLang="zh-CN" dirty="0" smtClean="0"/>
              <a:t>)</a:t>
            </a:r>
            <a:r>
              <a:rPr lang="zh-CN" altLang="en-US" dirty="0" smtClean="0"/>
              <a:t>是美国当代著名的心理学家和教育家，</a:t>
            </a:r>
            <a:r>
              <a:rPr lang="en-US" altLang="zh-CN" dirty="0" smtClean="0"/>
              <a:t>1958</a:t>
            </a:r>
            <a:r>
              <a:rPr lang="zh-CN" altLang="en-US" dirty="0" smtClean="0"/>
              <a:t>年获芝加哥大学博士学位，</a:t>
            </a:r>
            <a:r>
              <a:rPr lang="en-US" altLang="zh-CN" dirty="0" smtClean="0"/>
              <a:t>1968</a:t>
            </a:r>
            <a:r>
              <a:rPr lang="zh-CN" altLang="en-US" dirty="0" smtClean="0"/>
              <a:t>年起任哈佛大学教授，从事认知道德发展研究，是现代道德认知发展理论的创立者。</a:t>
            </a:r>
            <a:endParaRPr lang="zh-CN" altLang="en-US" dirty="0"/>
          </a:p>
        </p:txBody>
      </p:sp>
    </p:spTree>
    <p:extLst>
      <p:ext uri="{BB962C8B-B14F-4D97-AF65-F5344CB8AC3E}">
        <p14:creationId xmlns:p14="http://schemas.microsoft.com/office/powerpoint/2010/main" val="15645049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692696"/>
            <a:ext cx="8291264" cy="5433467"/>
          </a:xfrm>
        </p:spPr>
        <p:txBody>
          <a:bodyPr>
            <a:normAutofit lnSpcReduction="10000"/>
          </a:bodyPr>
          <a:lstStyle/>
          <a:p>
            <a:r>
              <a:rPr lang="zh-CN" altLang="en-US" dirty="0" smtClean="0"/>
              <a:t>第一阶段，服从与惩罚的道德定向阶段。处于这个阶段的儿童对成人或准则采取服从的态度，以免受到惩罚。</a:t>
            </a:r>
          </a:p>
          <a:p>
            <a:r>
              <a:rPr lang="zh-CN" altLang="en-US" dirty="0" smtClean="0"/>
              <a:t>第二阶段，相对的快乐主义的道德定向阶段。处于这个阶段的儿童在进行道德评价时，开始从不同的角度将行为与需要联系起来，但具有较强自我色彩，即认为符合自己需要的行为就是正确的。这个阶段的主要特点是个体着眼于社会和他人的希望和要求。其道德价值在于为他人和社会尽义务，以维持社会的传统秩序。</a:t>
            </a:r>
          </a:p>
          <a:p>
            <a:endParaRPr lang="zh-CN" altLang="en-US" dirty="0"/>
          </a:p>
        </p:txBody>
      </p:sp>
    </p:spTree>
    <p:extLst>
      <p:ext uri="{BB962C8B-B14F-4D97-AF65-F5344CB8AC3E}">
        <p14:creationId xmlns:p14="http://schemas.microsoft.com/office/powerpoint/2010/main" val="812248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229600" cy="706090"/>
          </a:xfrm>
        </p:spPr>
        <p:txBody>
          <a:bodyPr>
            <a:normAutofit fontScale="90000"/>
          </a:bodyPr>
          <a:lstStyle/>
          <a:p>
            <a:pPr algn="l"/>
            <a:r>
              <a:rPr lang="zh-CN" altLang="zh-CN" sz="3100" dirty="0" smtClean="0"/>
              <a:t>【引例</a:t>
            </a:r>
            <a:r>
              <a:rPr lang="en-US" altLang="zh-CN" sz="3100" dirty="0" smtClean="0"/>
              <a:t>5-1</a:t>
            </a:r>
            <a:r>
              <a:rPr lang="zh-CN" altLang="zh-CN" sz="3100" dirty="0" smtClean="0"/>
              <a:t>】</a:t>
            </a:r>
            <a:r>
              <a:rPr lang="zh-CN" altLang="zh-CN" dirty="0" smtClean="0"/>
              <a:t/>
            </a:r>
            <a:br>
              <a:rPr lang="zh-CN" altLang="zh-CN" dirty="0" smtClean="0"/>
            </a:br>
            <a:endParaRPr lang="zh-CN" altLang="en-US" dirty="0"/>
          </a:p>
        </p:txBody>
      </p:sp>
      <p:sp>
        <p:nvSpPr>
          <p:cNvPr id="3" name="内容占位符 2"/>
          <p:cNvSpPr>
            <a:spLocks noGrp="1"/>
          </p:cNvSpPr>
          <p:nvPr>
            <p:ph idx="1"/>
          </p:nvPr>
        </p:nvSpPr>
        <p:spPr>
          <a:xfrm>
            <a:off x="251520" y="1196752"/>
            <a:ext cx="8229600" cy="5400600"/>
          </a:xfrm>
        </p:spPr>
        <p:txBody>
          <a:bodyPr>
            <a:normAutofit fontScale="62500" lnSpcReduction="20000"/>
          </a:bodyPr>
          <a:lstStyle/>
          <a:p>
            <a:r>
              <a:rPr lang="zh-CN" altLang="zh-CN" sz="4000" b="1" dirty="0" smtClean="0"/>
              <a:t>共铸诚信有你有我</a:t>
            </a:r>
            <a:endParaRPr lang="zh-CN" altLang="zh-CN" sz="4000" dirty="0" smtClean="0"/>
          </a:p>
          <a:p>
            <a:r>
              <a:rPr lang="zh-CN" altLang="zh-CN" sz="4000" dirty="0" smtClean="0"/>
              <a:t>在人们谴责企业失信行为的同时，一个共识也在形成：构建诚信社会，是每一个人、 每一家企业、每个部门的共同责任。</a:t>
            </a:r>
          </a:p>
          <a:p>
            <a:r>
              <a:rPr lang="zh-CN" altLang="zh-CN" sz="4000" dirty="0" smtClean="0"/>
              <a:t>诚信缺失的原因很复杂。推进诚信建设需要有市场环境、法律环境、政策环境的共同支撑，还需要有企业、监管、媒体等各方的共同努力。</a:t>
            </a:r>
          </a:p>
          <a:p>
            <a:r>
              <a:rPr lang="zh-CN" altLang="zh-CN" sz="4000" dirty="0" smtClean="0"/>
              <a:t>从中央电视台</a:t>
            </a:r>
            <a:r>
              <a:rPr lang="zh-TW" altLang="zh-CN" sz="4000" dirty="0" smtClean="0"/>
              <a:t>2012</a:t>
            </a:r>
            <a:r>
              <a:rPr lang="zh-CN" altLang="zh-CN" sz="4000" dirty="0" smtClean="0"/>
              <a:t>年</a:t>
            </a:r>
            <a:r>
              <a:rPr lang="zh-TW" altLang="zh-CN" sz="4000" dirty="0" smtClean="0"/>
              <a:t>“3</a:t>
            </a:r>
            <a:r>
              <a:rPr lang="en-US" altLang="zh-CN" sz="4000" dirty="0" smtClean="0"/>
              <a:t>·</a:t>
            </a:r>
            <a:r>
              <a:rPr lang="zh-TW" altLang="zh-CN" sz="4000" dirty="0" smtClean="0"/>
              <a:t>15”</a:t>
            </a:r>
            <a:r>
              <a:rPr lang="zh-CN" altLang="zh-CN" sz="4000" dirty="0" smtClean="0"/>
              <a:t>晚会到新闻联播、焦点访谈、经济半小时等栏目的追踪 报道，再到众多媒体的跟进报道，以及民政部、国家食品药品监管局等部门的介入、涉事企业的致歉、广大网民的跟帖，连日来，这场由主流媒体主导的企业诚信监督活动，引起了全社会的广泛关注。在人们纷纷谴责涉事企业失信行为的同时，一个共识也在形成：构建诚信社会，是每一个人、每一家企业、每个部门的共同责任。</a:t>
            </a:r>
          </a:p>
          <a:p>
            <a:endParaRPr lang="zh-CN" altLang="en-US" dirty="0"/>
          </a:p>
        </p:txBody>
      </p:sp>
    </p:spTree>
    <p:extLst>
      <p:ext uri="{BB962C8B-B14F-4D97-AF65-F5344CB8AC3E}">
        <p14:creationId xmlns:p14="http://schemas.microsoft.com/office/powerpoint/2010/main" val="15097622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764704"/>
            <a:ext cx="8363272" cy="5361459"/>
          </a:xfrm>
        </p:spPr>
        <p:txBody>
          <a:bodyPr>
            <a:normAutofit fontScale="92500" lnSpcReduction="20000"/>
          </a:bodyPr>
          <a:lstStyle/>
          <a:p>
            <a:r>
              <a:rPr lang="zh-CN" altLang="en-US" dirty="0" smtClean="0"/>
              <a:t>第三阶段，好孩子的道德定向阶段。这个阶段，个体进行道德评价时，总是考虑到他人和社会对一个“好孩子”的期望和要求，并尽量按此种要求进行思维。如对“偷东西”的看法，他们认为：好孩子不该偷东西，偷东西的就不是好孩子，如此等等。</a:t>
            </a:r>
          </a:p>
          <a:p>
            <a:r>
              <a:rPr lang="zh-CN" altLang="en-US" dirty="0" smtClean="0"/>
              <a:t>    第四阶段，遵从权威与维护社会秩序的道德定向阶段。处于这个阶段的个体，能够广泛地注意到维持普遍的社会秩序的重要性，开始强调应当遵守共同约定的某些行为准则，强调对法律和权威的服从。这个水平的主要特点是个体不仅能自觉地遵守某些行为公则，还认识到法律的人为性，并开始考虑在全人类正义和个人尊严的基础上形成某些超越法律的普遍原则。</a:t>
            </a:r>
          </a:p>
          <a:p>
            <a:endParaRPr lang="zh-CN" altLang="en-US" dirty="0"/>
          </a:p>
        </p:txBody>
      </p:sp>
    </p:spTree>
    <p:extLst>
      <p:ext uri="{BB962C8B-B14F-4D97-AF65-F5344CB8AC3E}">
        <p14:creationId xmlns:p14="http://schemas.microsoft.com/office/powerpoint/2010/main" val="39103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476672"/>
            <a:ext cx="8147248" cy="5649491"/>
          </a:xfrm>
        </p:spPr>
        <p:txBody>
          <a:bodyPr>
            <a:normAutofit/>
          </a:bodyPr>
          <a:lstStyle/>
          <a:p>
            <a:r>
              <a:rPr lang="zh-CN" altLang="en-US" dirty="0" smtClean="0"/>
              <a:t>第五阶段，民主地承认法律的道德定向阶段。这个阶段的个性，不再将社会公则和法律看成死板、一成不变的、不可变更的条文，而认识到了它的人为性和灵活性。</a:t>
            </a:r>
          </a:p>
          <a:p>
            <a:r>
              <a:rPr lang="zh-CN" altLang="en-US" dirty="0" smtClean="0"/>
              <a:t>第六阶段，普遍原则的道德定向阶段。在这个阶段，个体认识到了社会秩序的重要性，也认识到了维持这种共同秩序所带来的弊病，因而更为理智地看到了社会公则和法律的局限性。</a:t>
            </a:r>
            <a:endParaRPr lang="zh-CN" altLang="en-US" dirty="0"/>
          </a:p>
        </p:txBody>
      </p:sp>
    </p:spTree>
    <p:extLst>
      <p:ext uri="{BB962C8B-B14F-4D97-AF65-F5344CB8AC3E}">
        <p14:creationId xmlns:p14="http://schemas.microsoft.com/office/powerpoint/2010/main" val="19784534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 </a:t>
            </a:r>
            <a:r>
              <a:rPr lang="en-US" altLang="zh-CN" dirty="0" smtClean="0"/>
              <a:t>2</a:t>
            </a:r>
            <a:r>
              <a:rPr lang="zh-CN" altLang="en-US" dirty="0" smtClean="0"/>
              <a:t>．组织特征</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伦理决策不仅受到个体特征的影响，而且也受到组织特征的影响，这里主要是指受到组织文化的影响。</a:t>
            </a:r>
          </a:p>
          <a:p>
            <a:r>
              <a:rPr lang="en-US" altLang="zh-CN" dirty="0" smtClean="0"/>
              <a:t>20</a:t>
            </a:r>
            <a:r>
              <a:rPr lang="zh-CN" altLang="en-US" dirty="0" smtClean="0"/>
              <a:t>世纪</a:t>
            </a:r>
            <a:r>
              <a:rPr lang="en-US" altLang="zh-CN" dirty="0" smtClean="0"/>
              <a:t>80</a:t>
            </a:r>
            <a:r>
              <a:rPr lang="zh-CN" altLang="en-US" dirty="0" smtClean="0"/>
              <a:t>年代，美国人泰伦斯</a:t>
            </a:r>
            <a:r>
              <a:rPr lang="en-US" altLang="zh-CN" dirty="0" smtClean="0"/>
              <a:t>•</a:t>
            </a:r>
            <a:r>
              <a:rPr lang="zh-CN" altLang="en-US" dirty="0" smtClean="0"/>
              <a:t>狄尔和艾伦</a:t>
            </a:r>
            <a:r>
              <a:rPr lang="en-US" altLang="zh-CN" dirty="0" smtClean="0"/>
              <a:t>•</a:t>
            </a:r>
            <a:r>
              <a:rPr lang="zh-CN" altLang="en-US" dirty="0" smtClean="0"/>
              <a:t>肯尼迪在其著作</a:t>
            </a:r>
            <a:r>
              <a:rPr lang="en-US" altLang="zh-CN" dirty="0" smtClean="0"/>
              <a:t>《</a:t>
            </a:r>
            <a:r>
              <a:rPr lang="zh-CN" altLang="en-US" dirty="0" smtClean="0"/>
              <a:t>企业文化</a:t>
            </a:r>
            <a:r>
              <a:rPr lang="en-US" altLang="zh-CN" dirty="0" smtClean="0"/>
              <a:t>》</a:t>
            </a:r>
            <a:r>
              <a:rPr lang="zh-CN" altLang="en-US" dirty="0" smtClean="0"/>
              <a:t>一书中首</a:t>
            </a:r>
          </a:p>
          <a:p>
            <a:r>
              <a:rPr lang="zh-CN" altLang="en-US" dirty="0" smtClean="0"/>
              <a:t>次系统阐述了企业文化这一最新的管理理论，“企业文化”一词由此明确提出。</a:t>
            </a:r>
          </a:p>
          <a:p>
            <a:r>
              <a:rPr lang="zh-CN" altLang="en-US" dirty="0" smtClean="0"/>
              <a:t>组织文化一般是指组织为了应付内外环境并在这些环境中指导其成员的行为，而在组织内发展起来的一组共同的价值信念和价值观念。组织文化的核心是企业价值排序，即企业伦理。具体来讲，有以下的价值排序。</a:t>
            </a:r>
            <a:endParaRPr lang="zh-CN" altLang="en-US" dirty="0"/>
          </a:p>
        </p:txBody>
      </p:sp>
    </p:spTree>
    <p:extLst>
      <p:ext uri="{BB962C8B-B14F-4D97-AF65-F5344CB8AC3E}">
        <p14:creationId xmlns:p14="http://schemas.microsoft.com/office/powerpoint/2010/main" val="23935454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260648"/>
            <a:ext cx="8363272" cy="5865515"/>
          </a:xfrm>
        </p:spPr>
        <p:txBody>
          <a:bodyPr>
            <a:normAutofit fontScale="85000" lnSpcReduction="10000"/>
          </a:bodyPr>
          <a:lstStyle/>
          <a:p>
            <a:r>
              <a:rPr lang="zh-CN" altLang="en-US" dirty="0" smtClean="0"/>
              <a:t>第一，人的价值高于物的价值。卓越的企业总是把人的价值放在首位，物是第二位的。日本松下公司的老板告诫自己的员工：如果有人问“你们松下公司生产的是什么？”你应该回答他“我们松下公司首先制造人才，兼而生产电器。”</a:t>
            </a:r>
          </a:p>
          <a:p>
            <a:r>
              <a:rPr lang="zh-CN" altLang="en-US" dirty="0" smtClean="0"/>
              <a:t>第二，共同价值高于个人价值。共同的协作高于独立单干，集体高于个人。卓越的企业所倡导的团体精神、团队文化，其本意就是倡导一种共同价值高于个人价值的企业价值观。</a:t>
            </a:r>
            <a:r>
              <a:rPr lang="en-US" altLang="zh-CN" dirty="0" smtClean="0"/>
              <a:t>1998</a:t>
            </a:r>
            <a:r>
              <a:rPr lang="zh-CN" altLang="en-US" dirty="0" smtClean="0"/>
              <a:t>年诺贝尔经济学奖得主、剑桥大学印裔美籍经济学家马蒂亚</a:t>
            </a:r>
            <a:r>
              <a:rPr lang="en-US" altLang="zh-CN" dirty="0" smtClean="0"/>
              <a:t>•</a:t>
            </a:r>
            <a:r>
              <a:rPr lang="zh-CN" altLang="en-US" dirty="0" smtClean="0"/>
              <a:t>森说：“一个基于个人利益增进而缺乏效率的，以各种形式出现的狭隘的个人利益增进，不会对我们的福利增加产生好处。”他的这段话实际上论证了个体价值和共同价值之间的关系，共同价值是个体价值得以实现的保证。</a:t>
            </a:r>
          </a:p>
          <a:p>
            <a:endParaRPr lang="zh-CN" altLang="en-US" dirty="0"/>
          </a:p>
        </p:txBody>
      </p:sp>
    </p:spTree>
    <p:extLst>
      <p:ext uri="{BB962C8B-B14F-4D97-AF65-F5344CB8AC3E}">
        <p14:creationId xmlns:p14="http://schemas.microsoft.com/office/powerpoint/2010/main" val="16538804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normAutofit fontScale="85000" lnSpcReduction="10000"/>
          </a:bodyPr>
          <a:lstStyle/>
          <a:p>
            <a:r>
              <a:rPr lang="zh-CN" altLang="en-US" dirty="0" smtClean="0"/>
              <a:t>企业的基础是个人，没有个人能力的发挥，没有了解个人是怎样发挥作用的，企业就不能成为一个有机的生命体，也就不可能形成企业活力。因此必须把个人的发展计划和企业的成长有机地结合起来。</a:t>
            </a:r>
          </a:p>
          <a:p>
            <a:r>
              <a:rPr lang="zh-CN" altLang="en-US" dirty="0" smtClean="0"/>
              <a:t>第三，社会价值高于利润、用户价值高于生产价值。印度尼西亚桑巴蒂航空公司承诺：该公司的飞机每延迟一分钟，即向旅客返回</a:t>
            </a:r>
            <a:r>
              <a:rPr lang="en-US" altLang="zh-CN" dirty="0" smtClean="0"/>
              <a:t>1000</a:t>
            </a:r>
            <a:r>
              <a:rPr lang="zh-CN" altLang="en-US" dirty="0" smtClean="0"/>
              <a:t>印尼盾。新加坡奥迪</a:t>
            </a:r>
            <a:r>
              <a:rPr lang="en-US" altLang="zh-CN" dirty="0" smtClean="0"/>
              <a:t>(Audi)</a:t>
            </a:r>
            <a:r>
              <a:rPr lang="zh-CN" altLang="en-US" dirty="0" smtClean="0"/>
              <a:t>公司承诺：如果顾客购买汽车一年之内不满意，可以按原价退款。亚太地区的</a:t>
            </a:r>
            <a:r>
              <a:rPr lang="en-US" altLang="zh-CN" dirty="0" smtClean="0"/>
              <a:t>40</a:t>
            </a:r>
            <a:r>
              <a:rPr lang="zh-CN" altLang="en-US" dirty="0" smtClean="0"/>
              <a:t>家希尔顿饭店作出承诺：如果没有按规定的条件提供服务，饭店照原价退款。卓越的公司总是把顾客满意原则作为企业价值观不可或缺的内容。合乎道德的企业伦理价值体系会充分考虑企业内外各种利益相关者的需要，尤其是顾客、投资者和员工的利益，尽可能地满足他们的需要而不侵害他们的权益。</a:t>
            </a:r>
          </a:p>
          <a:p>
            <a:endParaRPr lang="zh-CN" altLang="en-US" dirty="0"/>
          </a:p>
        </p:txBody>
      </p:sp>
    </p:spTree>
    <p:extLst>
      <p:ext uri="{BB962C8B-B14F-4D97-AF65-F5344CB8AC3E}">
        <p14:creationId xmlns:p14="http://schemas.microsoft.com/office/powerpoint/2010/main" val="10313360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．其他方面</a:t>
            </a:r>
            <a:endParaRPr lang="zh-CN" altLang="en-US" dirty="0"/>
          </a:p>
        </p:txBody>
      </p:sp>
      <p:sp>
        <p:nvSpPr>
          <p:cNvPr id="3" name="内容占位符 2"/>
          <p:cNvSpPr>
            <a:spLocks noGrp="1"/>
          </p:cNvSpPr>
          <p:nvPr>
            <p:ph idx="1"/>
          </p:nvPr>
        </p:nvSpPr>
        <p:spPr/>
        <p:txBody>
          <a:bodyPr>
            <a:normAutofit/>
          </a:bodyPr>
          <a:lstStyle/>
          <a:p>
            <a:r>
              <a:rPr lang="zh-CN" altLang="en-US" dirty="0" smtClean="0"/>
              <a:t>除上面提到的两个因素外，还有很多因素会影响到伦理决策。例如，各种利益相关者</a:t>
            </a:r>
            <a:r>
              <a:rPr lang="en-US" altLang="zh-CN" dirty="0" smtClean="0"/>
              <a:t>——</a:t>
            </a:r>
            <a:r>
              <a:rPr lang="zh-CN" altLang="en-US" dirty="0" smtClean="0"/>
              <a:t>顾客、投资者、员工、供应商、有关政府机构，等等，尤其是消费者、股东和有关政府机构，也会对决策的伦理道德方面产生影响。这是因为，企业的不道德行为大多表现在它对各个利益相关者权益的损害，为了维护自己的权益，利益相关者必然做出反应</a:t>
            </a:r>
          </a:p>
          <a:p>
            <a:endParaRPr lang="zh-CN" altLang="en-US" dirty="0"/>
          </a:p>
        </p:txBody>
      </p:sp>
    </p:spTree>
    <p:extLst>
      <p:ext uri="{BB962C8B-B14F-4D97-AF65-F5344CB8AC3E}">
        <p14:creationId xmlns:p14="http://schemas.microsoft.com/office/powerpoint/2010/main" val="26185735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二、伦理决策的过程</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在现代社会中，决策符合伦理是决策科学化的一个重要条件。一个正确的决策除了必须建立在决策过程的科学化、信息化、知识化的基础上外，伦理因素在企业决策中的重要性也日益显现，它不仅是企业发展的一种外在制约因素，也是企业发展环节和企业系统内部一种不可或缺的内在因素，具有同资本、人才、技术、信息一样的功能和作用。正如威廉</a:t>
            </a:r>
            <a:r>
              <a:rPr lang="en-US" altLang="zh-CN" dirty="0" smtClean="0"/>
              <a:t>•</a:t>
            </a:r>
            <a:r>
              <a:rPr lang="zh-CN" altLang="en-US" dirty="0" smtClean="0"/>
              <a:t>肖和文森特</a:t>
            </a:r>
            <a:r>
              <a:rPr lang="en-US" altLang="zh-CN" dirty="0" smtClean="0"/>
              <a:t>•</a:t>
            </a:r>
            <a:r>
              <a:rPr lang="zh-CN" altLang="en-US" dirty="0" smtClean="0"/>
              <a:t>巴里所说：“企业通过竞争焕发活力，借助决策抓住机会，依靠伦理而得以生存。” 符合伦理决策过程的模型如图</a:t>
            </a:r>
            <a:r>
              <a:rPr lang="en-US" altLang="zh-CN" dirty="0" smtClean="0"/>
              <a:t>5-1</a:t>
            </a:r>
            <a:r>
              <a:rPr lang="zh-CN" altLang="en-US" dirty="0" smtClean="0"/>
              <a:t>所示。</a:t>
            </a:r>
          </a:p>
          <a:p>
            <a:endParaRPr lang="zh-CN" altLang="en-US" dirty="0"/>
          </a:p>
        </p:txBody>
      </p:sp>
    </p:spTree>
    <p:extLst>
      <p:ext uri="{BB962C8B-B14F-4D97-AF65-F5344CB8AC3E}">
        <p14:creationId xmlns:p14="http://schemas.microsoft.com/office/powerpoint/2010/main" val="30397705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821966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012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利益相关者造成或多或少的影响，从对他人和社会有利的角度分析，就必须先挖掘他人的利益，即发现他人的利益所在，了解怎样对他们的成长与幸福最好，不能假设知道怎样做才最符合他人的利益，必须体会他人的感受，找出符合他人利益的方式，并纳入决策过程中。</a:t>
            </a:r>
          </a:p>
          <a:p>
            <a:endParaRPr lang="zh-CN" altLang="en-US" dirty="0" smtClean="0"/>
          </a:p>
          <a:p>
            <a:endParaRPr lang="zh-CN" altLang="en-US" dirty="0"/>
          </a:p>
        </p:txBody>
      </p:sp>
    </p:spTree>
    <p:extLst>
      <p:ext uri="{BB962C8B-B14F-4D97-AF65-F5344CB8AC3E}">
        <p14:creationId xmlns:p14="http://schemas.microsoft.com/office/powerpoint/2010/main" val="37937273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第四节 企业战略决策中商业伦理的规则设计</a:t>
            </a:r>
            <a:endParaRPr lang="zh-CN" altLang="en-US" dirty="0"/>
          </a:p>
        </p:txBody>
      </p:sp>
      <p:sp>
        <p:nvSpPr>
          <p:cNvPr id="3" name="内容占位符 2"/>
          <p:cNvSpPr>
            <a:spLocks noGrp="1"/>
          </p:cNvSpPr>
          <p:nvPr>
            <p:ph idx="1"/>
          </p:nvPr>
        </p:nvSpPr>
        <p:spPr/>
        <p:txBody>
          <a:bodyPr/>
          <a:lstStyle/>
          <a:p>
            <a:r>
              <a:rPr lang="zh-CN" altLang="en-US" dirty="0" smtClean="0"/>
              <a:t>一个社会奉行的商业伦理与其基本伦理观念有密切联系，后果性原则、非后果性原则、德性论原则和下面要谈到的综合社会契约论都深刻地影响着商业伦理的基本准则。</a:t>
            </a:r>
            <a:endParaRPr lang="zh-CN" altLang="en-US" dirty="0"/>
          </a:p>
        </p:txBody>
      </p:sp>
    </p:spTree>
    <p:extLst>
      <p:ext uri="{BB962C8B-B14F-4D97-AF65-F5344CB8AC3E}">
        <p14:creationId xmlns:p14="http://schemas.microsoft.com/office/powerpoint/2010/main" val="1343782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3375"/>
            <a:ext cx="8291513" cy="6048375"/>
          </a:xfrm>
        </p:spPr>
        <p:txBody>
          <a:bodyPr>
            <a:normAutofit fontScale="85000" lnSpcReduction="10000"/>
          </a:bodyPr>
          <a:lstStyle/>
          <a:p>
            <a:r>
              <a:rPr lang="zh-CN" altLang="zh-CN" b="1" dirty="0" smtClean="0"/>
              <a:t>诚信是市场经济的基石</a:t>
            </a:r>
            <a:r>
              <a:rPr lang="zh-CN" altLang="zh-CN" dirty="0" smtClean="0"/>
              <a:t>。随着我国社会主义市场经济的建立和发展，很多企业提出建立诚信文化，涌现出一批重品牌、重信用的企业。但从近年来央视</a:t>
            </a:r>
            <a:r>
              <a:rPr lang="zh-TW" altLang="zh-CN" dirty="0" smtClean="0"/>
              <a:t>“3</a:t>
            </a:r>
            <a:r>
              <a:rPr lang="en-US" altLang="zh-CN" dirty="0" smtClean="0"/>
              <a:t>·</a:t>
            </a:r>
            <a:r>
              <a:rPr lang="zh-TW" altLang="zh-CN" dirty="0" smtClean="0"/>
              <a:t>15</a:t>
            </a:r>
            <a:r>
              <a:rPr lang="en-US" altLang="zh-CN" dirty="0" smtClean="0"/>
              <a:t>”</a:t>
            </a:r>
            <a:r>
              <a:rPr lang="zh-CN" altLang="zh-CN" dirty="0" smtClean="0"/>
              <a:t>晚会所曝光的事件来看，从小作坊到家乐福、麦当劳等跨国企业，不同程度的欺诈行为让消费者无所适从，严重损害了消费者的权益，破坏了市场秩序。为何经济快速发展，而失信行为越发</a:t>
            </a:r>
            <a:r>
              <a:rPr lang="zh-TW" altLang="zh-CN" dirty="0" smtClean="0"/>
              <a:t>“</a:t>
            </a:r>
            <a:r>
              <a:rPr lang="zh-CN" altLang="zh-CN" dirty="0" smtClean="0"/>
              <a:t>花样翻新</a:t>
            </a:r>
            <a:r>
              <a:rPr lang="zh-TW" altLang="zh-CN" dirty="0" smtClean="0"/>
              <a:t>”</a:t>
            </a:r>
            <a:r>
              <a:rPr lang="zh-CN" altLang="zh-CN" dirty="0" smtClean="0"/>
              <a:t>？为何一些以高标准、严管理著称的跨国企业到了中国就出了问题？从本质上看，诚信缺失原因复杂。逐利是企业的特质。当企业的逐利成本远远低于诚实守信所付出的成本，当企业的失信行为没有相应的政策、法律来制约，面对巨大的利益诱惑和监控机制的缺位，很难寄望于企业家的道德成就一个诚信的企业。所以推进诚信建设需要有市场环境、法律环境、政策环境的共同支撑，还需要有企业、监管、媒体等各方的共同努力。</a:t>
            </a:r>
            <a:endParaRPr lang="zh-CN" altLang="zh-CN" dirty="0"/>
          </a:p>
        </p:txBody>
      </p:sp>
    </p:spTree>
    <p:extLst>
      <p:ext uri="{BB962C8B-B14F-4D97-AF65-F5344CB8AC3E}">
        <p14:creationId xmlns:p14="http://schemas.microsoft.com/office/powerpoint/2010/main" val="35527246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一、商业伦理中的目的论原则</a:t>
            </a:r>
            <a:endParaRPr lang="zh-CN" altLang="en-US" dirty="0"/>
          </a:p>
        </p:txBody>
      </p:sp>
      <p:sp>
        <p:nvSpPr>
          <p:cNvPr id="3" name="内容占位符 2"/>
          <p:cNvSpPr>
            <a:spLocks noGrp="1"/>
          </p:cNvSpPr>
          <p:nvPr>
            <p:ph idx="1"/>
          </p:nvPr>
        </p:nvSpPr>
        <p:spPr>
          <a:xfrm>
            <a:off x="395536" y="1196752"/>
            <a:ext cx="8496944" cy="5661248"/>
          </a:xfrm>
        </p:spPr>
        <p:txBody>
          <a:bodyPr>
            <a:normAutofit fontScale="77500" lnSpcReduction="20000"/>
          </a:bodyPr>
          <a:lstStyle/>
          <a:p>
            <a:r>
              <a:rPr lang="zh-CN" altLang="en-US" dirty="0" smtClean="0"/>
              <a:t>目的论原则在商业活动中的直接体现就是重视对企业行为的成本和收益评估，费用一效益分析是其经常采用的方法：做“道德”的、“好”的事情是否能获取相应的回报？</a:t>
            </a:r>
          </a:p>
          <a:p>
            <a:r>
              <a:rPr lang="zh-CN" altLang="en-US" dirty="0" smtClean="0"/>
              <a:t>在商业伦理中，“好”的含义包含了三重意义：事情本身是“好”的，同时还必须是有效率的、有效果的。在商业伦理中采用目的论原则，道德原则和经济性原则就紧密结合起来。在这个过程中，所谓费用一效益的分析就涉及两个层面的问题，实际上就是个体效益最大化还是群体效益最大化的问题。</a:t>
            </a:r>
          </a:p>
          <a:p>
            <a:r>
              <a:rPr lang="zh-CN" altLang="en-US" dirty="0" smtClean="0"/>
              <a:t>其实，这两种原则在商业伦理中都经常出现并且很难区分。从个体的人的角度看， “我”既是整体也是个体；从个人与公司的层面看，“我”是个体，“公司”是整体；从社会层面看，“公司”是个体，“社会”是整体。</a:t>
            </a:r>
            <a:endParaRPr lang="en-US" altLang="zh-CN" dirty="0" smtClean="0"/>
          </a:p>
          <a:p>
            <a:r>
              <a:rPr lang="zh-CN" altLang="en-US" dirty="0" smtClean="0"/>
              <a:t>济性原则就紧密结合起来。在这个过程中，所谓费用一效益的分析就涉及两个层面的问题，实际上就是个体效益最大化还是群体效益最大化的问题。</a:t>
            </a:r>
          </a:p>
          <a:p>
            <a:endParaRPr lang="zh-CN" altLang="en-US" dirty="0"/>
          </a:p>
        </p:txBody>
      </p:sp>
    </p:spTree>
    <p:extLst>
      <p:ext uri="{BB962C8B-B14F-4D97-AF65-F5344CB8AC3E}">
        <p14:creationId xmlns:p14="http://schemas.microsoft.com/office/powerpoint/2010/main" val="15077782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332656"/>
            <a:ext cx="8363272" cy="5793507"/>
          </a:xfrm>
        </p:spPr>
        <p:txBody>
          <a:bodyPr>
            <a:normAutofit fontScale="85000" lnSpcReduction="20000"/>
          </a:bodyPr>
          <a:lstStyle/>
          <a:p>
            <a:r>
              <a:rPr lang="zh-CN" altLang="en-US" dirty="0" smtClean="0"/>
              <a:t>其实，这两种原则在商业伦理中都经常出现并且很难区分。从个体的人的角度看， “我”既是整体也是个体；从个人与公司的层面看，“我”是个体，“公司”是整体；从社会层面看，“公司”是个体，“社会”是整体。</a:t>
            </a:r>
          </a:p>
          <a:p>
            <a:r>
              <a:rPr lang="zh-CN" altLang="en-US" dirty="0" smtClean="0"/>
              <a:t>很多商界人士认为目的性原则提高了社会经济运转的效率，并坚持认为评估商业决策是否道德的最佳标准就是比较该项决策的费用和效益。</a:t>
            </a:r>
          </a:p>
          <a:p>
            <a:r>
              <a:rPr lang="zh-CN" altLang="en-US" dirty="0" smtClean="0"/>
              <a:t>功利主义原则在商业伦理中的应用就是对任何“道德”的决策和“不道德”的决策的后 果进行费用效益分析。多数情况下，“诚实、守信、友善、关爱”等“好”的行为要比“谎言、欺骗、贿赂”等“恶”的行为有更好的收益</a:t>
            </a:r>
            <a:r>
              <a:rPr lang="en-US" altLang="zh-CN" dirty="0" smtClean="0"/>
              <a:t>:</a:t>
            </a:r>
            <a:r>
              <a:rPr lang="zh-CN" altLang="en-US" dirty="0" smtClean="0"/>
              <a:t>前者降低了经营活动的交易成本，从而使从事商业 活动的所有人都可以从中受益。但如同市场经济存在“失灵”一样，费用一效益分析也存在“失灵”甚至“错误”。</a:t>
            </a:r>
          </a:p>
          <a:p>
            <a:endParaRPr lang="zh-CN" altLang="en-US" dirty="0"/>
          </a:p>
        </p:txBody>
      </p:sp>
    </p:spTree>
    <p:extLst>
      <p:ext uri="{BB962C8B-B14F-4D97-AF65-F5344CB8AC3E}">
        <p14:creationId xmlns:p14="http://schemas.microsoft.com/office/powerpoint/2010/main" val="23857903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404664"/>
            <a:ext cx="8291264" cy="5721499"/>
          </a:xfrm>
        </p:spPr>
        <p:txBody>
          <a:bodyPr>
            <a:normAutofit fontScale="92500" lnSpcReduction="20000"/>
          </a:bodyPr>
          <a:lstStyle/>
          <a:p>
            <a:r>
              <a:rPr lang="zh-CN" altLang="en-US" dirty="0" smtClean="0"/>
              <a:t>回到本书第四章引例中，在福特公司和通用汽车公司的案例中，两家企业的决策者都采用了 费用一效益分析的方法，在福特公司是否改进</a:t>
            </a:r>
            <a:r>
              <a:rPr lang="en-US" altLang="zh-CN" dirty="0" smtClean="0"/>
              <a:t>Pinto</a:t>
            </a:r>
            <a:r>
              <a:rPr lang="zh-CN" altLang="en-US" dirty="0" smtClean="0"/>
              <a:t>汽车的安全性问题上，费用一效益分析显示改进的费用为</a:t>
            </a:r>
            <a:r>
              <a:rPr lang="en-US" altLang="zh-CN" dirty="0" smtClean="0"/>
              <a:t>1. 37</a:t>
            </a:r>
            <a:r>
              <a:rPr lang="zh-CN" altLang="en-US" dirty="0" smtClean="0"/>
              <a:t>亿美元，而收益仅为</a:t>
            </a:r>
            <a:r>
              <a:rPr lang="en-US" altLang="zh-CN" dirty="0" smtClean="0"/>
              <a:t>4 900</a:t>
            </a:r>
            <a:r>
              <a:rPr lang="zh-CN" altLang="en-US" dirty="0" smtClean="0"/>
              <a:t>万美元；在通用公司的案例中，单辆汽车改进的费用为</a:t>
            </a:r>
            <a:r>
              <a:rPr lang="en-US" altLang="zh-CN" dirty="0" smtClean="0"/>
              <a:t>8.5</a:t>
            </a:r>
            <a:r>
              <a:rPr lang="zh-CN" altLang="en-US" dirty="0" smtClean="0"/>
              <a:t>美元，而收益仅为</a:t>
            </a:r>
            <a:r>
              <a:rPr lang="en-US" altLang="zh-CN" dirty="0" smtClean="0"/>
              <a:t>2.4</a:t>
            </a:r>
            <a:r>
              <a:rPr lang="zh-CN" altLang="en-US" dirty="0" smtClean="0"/>
              <a:t>美元。遵循费用一效益分析的结果是不应做任何改进。按照这一原则，我们显然遇到了伦理决策上的困难。</a:t>
            </a:r>
          </a:p>
          <a:p>
            <a:r>
              <a:rPr lang="zh-CN" altLang="en-US" dirty="0" smtClean="0"/>
              <a:t>在这个案例中，对公司而言的利益最大化却是对事故中个体利益的一种损失；以牺牲 某一个体或群体利益实现另一个体或群体利益最大化，显然违背了现代文明的基本准则： 公平与正义。</a:t>
            </a:r>
          </a:p>
          <a:p>
            <a:endParaRPr lang="zh-CN" altLang="en-US" dirty="0"/>
          </a:p>
        </p:txBody>
      </p:sp>
    </p:spTree>
    <p:extLst>
      <p:ext uri="{BB962C8B-B14F-4D97-AF65-F5344CB8AC3E}">
        <p14:creationId xmlns:p14="http://schemas.microsoft.com/office/powerpoint/2010/main" val="2480768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88640"/>
            <a:ext cx="8568952" cy="6336704"/>
          </a:xfrm>
        </p:spPr>
        <p:txBody>
          <a:bodyPr>
            <a:normAutofit fontScale="85000" lnSpcReduction="20000"/>
          </a:bodyPr>
          <a:lstStyle/>
          <a:p>
            <a:r>
              <a:rPr lang="zh-CN" altLang="en-US" dirty="0" smtClean="0"/>
              <a:t>费用一效益分析在实际应用中还可能存在其他一些困难：如何衡量“费用”和“效用”？在经济决策中，费用和效用本身可能是含糊不清的，例如，在生态敏感区建设水电站，环境成本如何估算？有些决策的后果可能需要在很久之后才能显现出来，例如，杀虫剂的使用 和转基因食品的推广。不同人对同一行为的“效用”的感觉可能完全不同。</a:t>
            </a:r>
            <a:r>
              <a:rPr lang="en-US" altLang="zh-CN" dirty="0" smtClean="0"/>
              <a:t>20</a:t>
            </a:r>
            <a:r>
              <a:rPr lang="zh-CN" altLang="en-US" dirty="0" smtClean="0"/>
              <a:t>世纪</a:t>
            </a:r>
            <a:r>
              <a:rPr lang="en-US" altLang="zh-CN" dirty="0" smtClean="0"/>
              <a:t>90</a:t>
            </a:r>
            <a:r>
              <a:rPr lang="zh-CN" altLang="en-US" dirty="0" smtClean="0"/>
              <a:t>年 代国营企业减员增效，很多员工离开工作岗位，其中多数人认为这是一种严重的“损失”，但少数人从此开始创业过程，将其视为一种“机遇”。另外，如同上述案例中的情况，有关公平与正义的问题是费用一效益分析无法解决的。</a:t>
            </a:r>
          </a:p>
          <a:p>
            <a:r>
              <a:rPr lang="zh-CN" altLang="en-US" dirty="0" smtClean="0"/>
              <a:t>作为对功利主义伦理原则的修正，商业伦理中同样存在一些底线原则（根本性原则），这些原则是无法用费用一效益分析的。正如我们在第</a:t>
            </a:r>
            <a:r>
              <a:rPr lang="en-US" altLang="zh-CN" dirty="0" smtClean="0"/>
              <a:t>2</a:t>
            </a:r>
            <a:r>
              <a:rPr lang="zh-CN" altLang="en-US" dirty="0" smtClean="0"/>
              <a:t>章道德推论与伦理研究中所指出的，总有一些原则是高于另外一些原则的。</a:t>
            </a:r>
          </a:p>
          <a:p>
            <a:endParaRPr lang="zh-CN" altLang="en-US" dirty="0"/>
          </a:p>
        </p:txBody>
      </p:sp>
    </p:spTree>
    <p:extLst>
      <p:ext uri="{BB962C8B-B14F-4D97-AF65-F5344CB8AC3E}">
        <p14:creationId xmlns:p14="http://schemas.microsoft.com/office/powerpoint/2010/main" val="80149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二、商业伦理中的权利与义务论原则</a:t>
            </a:r>
            <a:endParaRPr lang="zh-CN" altLang="en-US" dirty="0"/>
          </a:p>
        </p:txBody>
      </p:sp>
      <p:sp>
        <p:nvSpPr>
          <p:cNvPr id="3" name="内容占位符 2"/>
          <p:cNvSpPr>
            <a:spLocks noGrp="1"/>
          </p:cNvSpPr>
          <p:nvPr>
            <p:ph idx="1"/>
          </p:nvPr>
        </p:nvSpPr>
        <p:spPr>
          <a:xfrm>
            <a:off x="457200" y="1600200"/>
            <a:ext cx="8363272" cy="4853136"/>
          </a:xfrm>
        </p:spPr>
        <p:txBody>
          <a:bodyPr>
            <a:normAutofit fontScale="92500" lnSpcReduction="20000"/>
          </a:bodyPr>
          <a:lstStyle/>
          <a:p>
            <a:r>
              <a:rPr lang="zh-CN" altLang="en-US" dirty="0" smtClean="0"/>
              <a:t>正如罗伯特</a:t>
            </a:r>
            <a:r>
              <a:rPr lang="en-US" altLang="zh-CN" dirty="0" smtClean="0"/>
              <a:t>•</a:t>
            </a:r>
            <a:r>
              <a:rPr lang="zh-CN" altLang="en-US" dirty="0" smtClean="0"/>
              <a:t>所罗门（</a:t>
            </a:r>
            <a:r>
              <a:rPr lang="en-US" altLang="zh-CN" dirty="0" smtClean="0"/>
              <a:t>1992)</a:t>
            </a:r>
            <a:r>
              <a:rPr lang="zh-CN" altLang="en-US" dirty="0" smtClean="0"/>
              <a:t>所论述的，“公司其实就是社区，既不是理想也不是理想化，因而是开始理解德行本质的最佳地方”。因为社区是一个共享特定属性和价值的集体，只有当它与其所置身其中的环境一致、兼容，才有可能生存下去。</a:t>
            </a:r>
          </a:p>
          <a:p>
            <a:r>
              <a:rPr lang="zh-CN" altLang="en-US" dirty="0" smtClean="0"/>
              <a:t>沿着所罗门公司社区的思路分析，我们多数人在公司的工作中并不是机器玩偶，我们投入情感，同时又受到那里所发生的一切的影响，这一切都伴随着一系列的喜怒哀乐，也遵循着一系列的伦理规范。那么，在各种各样的伦理规范的背后，最基本的原则有哪些呢？</a:t>
            </a:r>
          </a:p>
          <a:p>
            <a:endParaRPr lang="zh-CN" altLang="en-US" dirty="0"/>
          </a:p>
        </p:txBody>
      </p:sp>
    </p:spTree>
    <p:extLst>
      <p:ext uri="{BB962C8B-B14F-4D97-AF65-F5344CB8AC3E}">
        <p14:creationId xmlns:p14="http://schemas.microsoft.com/office/powerpoint/2010/main" val="33935011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normAutofit fontScale="85000" lnSpcReduction="10000"/>
          </a:bodyPr>
          <a:lstStyle/>
          <a:p>
            <a:r>
              <a:rPr lang="zh-CN" altLang="en-US" dirty="0" smtClean="0"/>
              <a:t>非后果性原则在商业伦理中主要体现为两个大的方面：权利与责任原则、公平与正义 原则。这两条原则也是商业伦理的底线原则。</a:t>
            </a:r>
          </a:p>
          <a:p>
            <a:r>
              <a:rPr lang="zh-CN" altLang="en-US" dirty="0" smtClean="0"/>
              <a:t>无论在怎样的社会制度中，尊重人的基本权利、正直、公平、信任、尊重和同情等原则（</a:t>
            </a:r>
            <a:r>
              <a:rPr lang="en-US" altLang="zh-CN" dirty="0" smtClean="0"/>
              <a:t>Murphy</a:t>
            </a:r>
            <a:r>
              <a:rPr lang="zh-CN" altLang="en-US" dirty="0" smtClean="0"/>
              <a:t>，</a:t>
            </a:r>
            <a:r>
              <a:rPr lang="en-US" altLang="zh-CN" dirty="0" smtClean="0"/>
              <a:t>1999</a:t>
            </a:r>
            <a:r>
              <a:rPr lang="zh-CN" altLang="en-US" dirty="0" smtClean="0"/>
              <a:t>）同样适用于商业运作和管理，这些基本原则使“公司社区”能够顺利运作下去。历史上，同仁堂以“炮制虽繁必不敢省人工，品味虽贵必不敢减物力”成就了它的金字招牌。从松下的“七精神”到范旭东的“四大信条”</a:t>
            </a:r>
            <a:r>
              <a:rPr lang="en-US" altLang="zh-CN" dirty="0" smtClean="0"/>
              <a:t>®</a:t>
            </a:r>
            <a:r>
              <a:rPr lang="zh-CN" altLang="en-US" dirty="0" smtClean="0"/>
              <a:t>，都反映了这些基本原则在企业的最佳实践，体现了超越费用一效益分析的人类基本伦理精神。如同多数社会都反对抢劫、勒索、欺骗、施虐一样，公平、关爱、诚信、尊重是我们所有经济活动的底线，超越了这些底线，经济活动就失去了立身之本。</a:t>
            </a:r>
          </a:p>
          <a:p>
            <a:endParaRPr lang="zh-CN" altLang="en-US" dirty="0"/>
          </a:p>
        </p:txBody>
      </p:sp>
    </p:spTree>
    <p:extLst>
      <p:ext uri="{BB962C8B-B14F-4D97-AF65-F5344CB8AC3E}">
        <p14:creationId xmlns:p14="http://schemas.microsoft.com/office/powerpoint/2010/main" val="14863446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404664"/>
            <a:ext cx="8291264" cy="5721499"/>
          </a:xfrm>
        </p:spPr>
        <p:txBody>
          <a:bodyPr>
            <a:normAutofit lnSpcReduction="10000"/>
          </a:bodyPr>
          <a:lstStyle/>
          <a:p>
            <a:r>
              <a:rPr lang="zh-CN" altLang="en-US" dirty="0" smtClean="0"/>
              <a:t>（一）权利与责任</a:t>
            </a:r>
          </a:p>
          <a:p>
            <a:r>
              <a:rPr lang="zh-CN" altLang="en-US" dirty="0" smtClean="0"/>
              <a:t> 道德权利来源于康德的绝对道德</a:t>
            </a:r>
            <a:r>
              <a:rPr lang="en-US" altLang="zh-CN" dirty="0" smtClean="0"/>
              <a:t>(</a:t>
            </a:r>
            <a:r>
              <a:rPr lang="zh-CN" altLang="en-US" dirty="0" smtClean="0"/>
              <a:t>道德命令），在商业伦理中，对权利与责任的界定是商业社会基本秩序得以保障的基础。</a:t>
            </a:r>
          </a:p>
          <a:p>
            <a:r>
              <a:rPr lang="zh-CN" altLang="en-US" dirty="0" smtClean="0"/>
              <a:t> 商业伦理中的“权利”同样源于“人”的基本权利。</a:t>
            </a:r>
            <a:r>
              <a:rPr lang="en-US" altLang="zh-CN" dirty="0" smtClean="0"/>
              <a:t>1948</a:t>
            </a:r>
            <a:r>
              <a:rPr lang="zh-CN" altLang="en-US" dirty="0" smtClean="0"/>
              <a:t>年</a:t>
            </a:r>
            <a:r>
              <a:rPr lang="en-US" altLang="zh-CN" dirty="0" smtClean="0"/>
              <a:t>12</a:t>
            </a:r>
            <a:r>
              <a:rPr lang="zh-CN" altLang="en-US" dirty="0" smtClean="0"/>
              <a:t>月联合国大会通过并颁布了</a:t>
            </a:r>
            <a:r>
              <a:rPr lang="en-US" altLang="zh-CN" dirty="0" smtClean="0"/>
              <a:t>《</a:t>
            </a:r>
            <a:r>
              <a:rPr lang="zh-CN" altLang="en-US" dirty="0" smtClean="0"/>
              <a:t>世界人权宣言</a:t>
            </a:r>
            <a:r>
              <a:rPr lang="en-US" altLang="zh-CN" dirty="0" smtClean="0"/>
              <a:t>》</a:t>
            </a:r>
            <a:r>
              <a:rPr lang="zh-CN" altLang="en-US" dirty="0" smtClean="0"/>
              <a:t>，提出了人生而自由的权利、生而平等的权利、生命自由和人身安全的权利、享受人道待遇的权利、财产处分权、思想宗教及工作自由的权利、受教育及享受有尊严的基本生活保障的权利等</a:t>
            </a:r>
            <a:r>
              <a:rPr lang="en-US" altLang="zh-CN" dirty="0" smtClean="0"/>
              <a:t>29</a:t>
            </a:r>
            <a:r>
              <a:rPr lang="zh-CN" altLang="en-US" dirty="0" smtClean="0"/>
              <a:t>条基本人权。</a:t>
            </a:r>
          </a:p>
          <a:p>
            <a:endParaRPr lang="zh-CN" altLang="en-US" dirty="0"/>
          </a:p>
        </p:txBody>
      </p:sp>
    </p:spTree>
    <p:extLst>
      <p:ext uri="{BB962C8B-B14F-4D97-AF65-F5344CB8AC3E}">
        <p14:creationId xmlns:p14="http://schemas.microsoft.com/office/powerpoint/2010/main" val="34057300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8229600" cy="1143000"/>
          </a:xfrm>
        </p:spPr>
        <p:txBody>
          <a:bodyPr/>
          <a:lstStyle/>
          <a:p>
            <a:endParaRPr lang="zh-CN" altLang="en-US"/>
          </a:p>
        </p:txBody>
      </p:sp>
      <p:sp>
        <p:nvSpPr>
          <p:cNvPr id="3" name="内容占位符 2"/>
          <p:cNvSpPr>
            <a:spLocks noGrp="1"/>
          </p:cNvSpPr>
          <p:nvPr>
            <p:ph idx="1"/>
          </p:nvPr>
        </p:nvSpPr>
        <p:spPr>
          <a:xfrm>
            <a:off x="251520" y="404664"/>
            <a:ext cx="8496944" cy="6048672"/>
          </a:xfrm>
        </p:spPr>
        <p:txBody>
          <a:bodyPr>
            <a:normAutofit fontScale="92500" lnSpcReduction="20000"/>
          </a:bodyPr>
          <a:lstStyle/>
          <a:p>
            <a:r>
              <a:rPr lang="zh-CN" altLang="en-US" dirty="0" smtClean="0"/>
              <a:t> </a:t>
            </a:r>
            <a:r>
              <a:rPr lang="en-US" altLang="zh-CN" dirty="0" smtClean="0"/>
              <a:t>2003</a:t>
            </a:r>
            <a:r>
              <a:rPr lang="zh-CN" altLang="en-US" dirty="0" smtClean="0"/>
              <a:t>年前后，美国劳工委员会起诉了沃尔玛、耐克等跨国公司，认为他们通过在中国等发展中国家建立血汗工厂谋取利润，违反了基本的人权。除了雇员，参与经济活动的利益相关者都有其各自的权利。</a:t>
            </a:r>
          </a:p>
          <a:p>
            <a:r>
              <a:rPr lang="zh-CN" altLang="en-US" dirty="0" smtClean="0"/>
              <a:t> 在商业活动中，权利是一种重要的机制，能够保障个体有权利自由选择是否从事某项 经济活动并保护其利益。商业伦理中的基本权利被归纳为生存和安全的权利、获得事实权、隐私权、良心自由权、言论自由权、私有财产所有权（</a:t>
            </a:r>
            <a:r>
              <a:rPr lang="en-US" altLang="zh-CN" dirty="0" smtClean="0"/>
              <a:t>Cavanagh</a:t>
            </a:r>
            <a:r>
              <a:rPr lang="zh-CN" altLang="en-US" dirty="0" smtClean="0"/>
              <a:t>，</a:t>
            </a:r>
            <a:r>
              <a:rPr lang="en-US" altLang="zh-CN" dirty="0" smtClean="0"/>
              <a:t>1990)</a:t>
            </a:r>
            <a:r>
              <a:rPr lang="zh-CN" altLang="en-US" dirty="0" smtClean="0"/>
              <a:t>。</a:t>
            </a:r>
          </a:p>
          <a:p>
            <a:r>
              <a:rPr lang="zh-CN" altLang="en-US" dirty="0" smtClean="0"/>
              <a:t> “权利”具有个体的属性，因此经常被用来对抗功利主义的伦理观，后者强调整体的“效用”而忽视个体的权利。通过权利设计，可以弥补功利主义伦理观所缺失的公平与正义原则。</a:t>
            </a:r>
            <a:endParaRPr lang="zh-CN" altLang="en-US" dirty="0"/>
          </a:p>
        </p:txBody>
      </p:sp>
    </p:spTree>
    <p:extLst>
      <p:ext uri="{BB962C8B-B14F-4D97-AF65-F5344CB8AC3E}">
        <p14:creationId xmlns:p14="http://schemas.microsoft.com/office/powerpoint/2010/main" val="19447899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620688"/>
            <a:ext cx="8568952" cy="5904656"/>
          </a:xfrm>
        </p:spPr>
        <p:txBody>
          <a:bodyPr>
            <a:normAutofit fontScale="92500" lnSpcReduction="20000"/>
          </a:bodyPr>
          <a:lstStyle/>
          <a:p>
            <a:r>
              <a:rPr lang="zh-CN" altLang="en-US" dirty="0" smtClean="0"/>
              <a:t>权利还分为“积极”权利和“消极”权利，消极权利保护个体不被侵犯，如隐私权等；积极权利保护个体有权利去追求自己的利益或完成某件事情。</a:t>
            </a:r>
          </a:p>
          <a:p>
            <a:r>
              <a:rPr lang="zh-CN" altLang="en-US" dirty="0" smtClean="0"/>
              <a:t>各种不同的权利可能存在冲突，在如何平衡权利的问题上，</a:t>
            </a:r>
            <a:r>
              <a:rPr lang="en-US" altLang="zh-CN" dirty="0" smtClean="0"/>
              <a:t>Kent</a:t>
            </a:r>
            <a:r>
              <a:rPr lang="zh-CN" altLang="en-US" dirty="0" smtClean="0"/>
              <a:t>提出了自己的观点：首先是尊重法定的权利，即按照法律规定处理权利问题；其次是按照人类情感的指引对待，你希望别人如何对待你，你就按照同样的方式对待他人的权利（谢怀栻，</a:t>
            </a:r>
            <a:r>
              <a:rPr lang="en-US" altLang="zh-CN" dirty="0" smtClean="0"/>
              <a:t>2006)</a:t>
            </a:r>
            <a:r>
              <a:rPr lang="zh-CN" altLang="en-US" dirty="0" smtClean="0"/>
              <a:t>。道德权利不是绝对权利，而是相互的：保障自我权利的前提是不得侵犯他人权利。例如，人们享有“工作权”并不意味着在任何时候任何人都有责任为某个个体的人提供工作，而是所有的社会成员享有平等地获得工作的权利，享有自由选择的权利。</a:t>
            </a:r>
          </a:p>
          <a:p>
            <a:endParaRPr lang="zh-CN" altLang="en-US" dirty="0"/>
          </a:p>
        </p:txBody>
      </p:sp>
    </p:spTree>
    <p:extLst>
      <p:ext uri="{BB962C8B-B14F-4D97-AF65-F5344CB8AC3E}">
        <p14:creationId xmlns:p14="http://schemas.microsoft.com/office/powerpoint/2010/main" val="10583436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692696"/>
            <a:ext cx="8640960" cy="5616624"/>
          </a:xfrm>
        </p:spPr>
        <p:txBody>
          <a:bodyPr/>
          <a:lstStyle/>
          <a:p>
            <a:r>
              <a:rPr lang="zh-CN" altLang="zh-CN" dirty="0"/>
              <a:t>与权利密切联系的是责任，责任通常通过社会契约的形式得以确认。在这里，责任分为企业的责任和与之相关的个体的责任。随着企业在社会发展中的重要性的增长，对企业社会责任的要求与争论也随之产生，关于企业社会责任详见第</a:t>
            </a:r>
            <a:r>
              <a:rPr lang="en-US" altLang="zh-CN" dirty="0"/>
              <a:t>4</a:t>
            </a:r>
            <a:r>
              <a:rPr lang="zh-CN" altLang="zh-CN" dirty="0"/>
              <a:t>章的讨论。</a:t>
            </a:r>
          </a:p>
          <a:p>
            <a:endParaRPr lang="zh-CN" altLang="en-US" dirty="0"/>
          </a:p>
        </p:txBody>
      </p:sp>
    </p:spTree>
    <p:extLst>
      <p:ext uri="{BB962C8B-B14F-4D97-AF65-F5344CB8AC3E}">
        <p14:creationId xmlns:p14="http://schemas.microsoft.com/office/powerpoint/2010/main" val="363390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smtClean="0"/>
              <a:t>诚信建设，企业先行</a:t>
            </a:r>
            <a:r>
              <a:rPr lang="zh-CN" altLang="zh-CN" dirty="0" smtClean="0"/>
              <a:t>。诚信是企业发展的立身之本，也是商业诚信文化和企业价值观的核心理念。技术、人才、资金可以引进，但是诚信不能引进，要靠企业自身积累。经营企业就是经营信用。不讲诚信的企业，注定无法做大，无法长久。</a:t>
            </a:r>
            <a:endParaRPr lang="zh-CN" altLang="zh-CN" dirty="0"/>
          </a:p>
        </p:txBody>
      </p:sp>
    </p:spTree>
    <p:extLst>
      <p:ext uri="{BB962C8B-B14F-4D97-AF65-F5344CB8AC3E}">
        <p14:creationId xmlns:p14="http://schemas.microsoft.com/office/powerpoint/2010/main" val="10090008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229600" cy="1143000"/>
          </a:xfrm>
        </p:spPr>
        <p:txBody>
          <a:bodyPr>
            <a:normAutofit/>
          </a:bodyPr>
          <a:lstStyle/>
          <a:p>
            <a:r>
              <a:rPr lang="zh-CN" altLang="zh-CN" dirty="0" smtClean="0"/>
              <a:t>（二）关爱与应尽之责</a:t>
            </a:r>
            <a:endParaRPr lang="zh-CN" altLang="en-US" dirty="0"/>
          </a:p>
        </p:txBody>
      </p:sp>
      <p:sp>
        <p:nvSpPr>
          <p:cNvPr id="3" name="内容占位符 2"/>
          <p:cNvSpPr>
            <a:spLocks noGrp="1"/>
          </p:cNvSpPr>
          <p:nvPr>
            <p:ph idx="1"/>
          </p:nvPr>
        </p:nvSpPr>
        <p:spPr>
          <a:xfrm>
            <a:off x="457200" y="1600200"/>
            <a:ext cx="8229600" cy="4709120"/>
          </a:xfrm>
        </p:spPr>
        <p:txBody>
          <a:bodyPr>
            <a:normAutofit fontScale="92500" lnSpcReduction="20000"/>
          </a:bodyPr>
          <a:lstStyle/>
          <a:p>
            <a:r>
              <a:rPr lang="zh-CN" altLang="zh-CN" dirty="0" smtClean="0"/>
              <a:t>在</a:t>
            </a:r>
            <a:r>
              <a:rPr lang="zh-CN" altLang="zh-CN" dirty="0"/>
              <a:t>商业活动的参与者中，有些参与者对特定群体具有特定的责任，这种责任被称做应尽之责，或者关爱之责。这里的责任的产生不是根据一般性的伦理原则而是依据彼此特定的关系而确立的友爱、忠诚、同情等。</a:t>
            </a:r>
            <a:r>
              <a:rPr lang="en-US" altLang="zh-CN" dirty="0"/>
              <a:t>2011</a:t>
            </a:r>
            <a:r>
              <a:rPr lang="zh-CN" altLang="zh-CN" dirty="0"/>
              <a:t>年</a:t>
            </a:r>
            <a:r>
              <a:rPr lang="en-US" altLang="zh-CN" dirty="0"/>
              <a:t>3</a:t>
            </a:r>
            <a:r>
              <a:rPr lang="zh-CN" altLang="zh-CN" dirty="0"/>
              <a:t>月，日本发生大地震，佐藤水产的社长佐藤仁和他的弟弟佐藤充在灾难面前首先抢救赴日研修的中国女工，佐藤充付出了生命的代价。他们将“关爱”原则发挥到了极致。</a:t>
            </a:r>
          </a:p>
          <a:p>
            <a:r>
              <a:rPr lang="zh-CN" altLang="zh-CN" dirty="0"/>
              <a:t>在商业伦理中，关爱原则并不要求适用于所有的关系，而是适用特定的群体。有时关爱原则也被批评有失公平。</a:t>
            </a:r>
          </a:p>
          <a:p>
            <a:endParaRPr lang="zh-CN" altLang="en-US" dirty="0"/>
          </a:p>
        </p:txBody>
      </p:sp>
    </p:spTree>
    <p:extLst>
      <p:ext uri="{BB962C8B-B14F-4D97-AF65-F5344CB8AC3E}">
        <p14:creationId xmlns:p14="http://schemas.microsoft.com/office/powerpoint/2010/main" val="5729285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（三）社会契约论</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a:t>（三）社会契约论</a:t>
            </a:r>
          </a:p>
          <a:p>
            <a:r>
              <a:rPr lang="zh-CN" altLang="zh-CN" dirty="0"/>
              <a:t>综合社会契约不是一种正式的书面合同，而是一种关于行为准则的非正式协议</a:t>
            </a:r>
            <a:r>
              <a:rPr lang="zh-TW" altLang="zh-CN" dirty="0"/>
              <a:t>,</a:t>
            </a:r>
            <a:r>
              <a:rPr lang="zh-CN" altLang="zh-CN" dirty="0"/>
              <a:t>这些行为规范是从群体或社会共有的目标、观念和态度中产生的。社会契约论可以看做对各 种伦理理论的折中与妥协的结果，商业组织则通过与社会建立社会契约而获得合法性 </a:t>
            </a:r>
            <a:r>
              <a:rPr lang="en-US" altLang="zh-CN" dirty="0"/>
              <a:t>(</a:t>
            </a:r>
            <a:r>
              <a:rPr lang="en-US" altLang="zh-CN" dirty="0" err="1"/>
              <a:t>Dunfee</a:t>
            </a:r>
            <a:r>
              <a:rPr lang="zh-CN" altLang="zh-CN" dirty="0"/>
              <a:t>，</a:t>
            </a:r>
            <a:r>
              <a:rPr lang="en-US" altLang="zh-CN" dirty="0"/>
              <a:t>1991)</a:t>
            </a:r>
            <a:r>
              <a:rPr lang="zh-CN" altLang="zh-CN" dirty="0"/>
              <a:t>。按照大卫</a:t>
            </a:r>
            <a:r>
              <a:rPr lang="en-US" altLang="zh-CN" dirty="0"/>
              <a:t>•</a:t>
            </a:r>
            <a:r>
              <a:rPr lang="zh-CN" altLang="zh-CN" dirty="0"/>
              <a:t>伏里兹士（</a:t>
            </a:r>
            <a:r>
              <a:rPr lang="en-US" altLang="zh-CN" dirty="0"/>
              <a:t>2002)</a:t>
            </a:r>
            <a:r>
              <a:rPr lang="zh-CN" altLang="zh-CN" dirty="0"/>
              <a:t>的观点，综合社会契约的基本要素包括最高 规范、宏观社会契约和微观社会契约。</a:t>
            </a:r>
          </a:p>
          <a:p>
            <a:endParaRPr lang="zh-CN" altLang="en-US" dirty="0"/>
          </a:p>
        </p:txBody>
      </p:sp>
    </p:spTree>
    <p:extLst>
      <p:ext uri="{BB962C8B-B14F-4D97-AF65-F5344CB8AC3E}">
        <p14:creationId xmlns:p14="http://schemas.microsoft.com/office/powerpoint/2010/main" val="1617831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最高规范具有普适性特征，是评价其他道德规范的基础。最高规范所确定的原则是人类生存和发展必不可少的原则。核心人权（即人身自由权、人身安全及健康权、政治参与权、知情权、财产所有权和生存权）是全球通行的最高规范，尊重与尊严通常也被认为是最高规范。在商业伦理中，所有商业行为都应受最高规范的制约。</a:t>
            </a:r>
          </a:p>
          <a:p>
            <a:endParaRPr lang="zh-CN" altLang="en-US" dirty="0"/>
          </a:p>
        </p:txBody>
      </p:sp>
    </p:spTree>
    <p:extLst>
      <p:ext uri="{BB962C8B-B14F-4D97-AF65-F5344CB8AC3E}">
        <p14:creationId xmlns:p14="http://schemas.microsoft.com/office/powerpoint/2010/main" val="3464596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社会契约包括宏观社会契约和微观社会契约两个层次。宏观社会契约可以被看做社会范畴内的契约，全球性的规范以及微观社会契约都依托于宏观社会契约而存在；宏观社会契约适用于所有社会成员，是全社会的共同契约。微观社会契约则适用于特定的社团，是某个社团成员共同遵守的规范。</a:t>
            </a:r>
          </a:p>
        </p:txBody>
      </p:sp>
    </p:spTree>
    <p:extLst>
      <p:ext uri="{BB962C8B-B14F-4D97-AF65-F5344CB8AC3E}">
        <p14:creationId xmlns:p14="http://schemas.microsoft.com/office/powerpoint/2010/main" val="34850810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363272" cy="4709120"/>
          </a:xfrm>
        </p:spPr>
        <p:txBody>
          <a:bodyPr/>
          <a:lstStyle/>
          <a:p>
            <a:r>
              <a:rPr lang="zh-CN" altLang="zh-CN" dirty="0"/>
              <a:t>在经济社团中，微观社会契约是指导特定经济团体的商业行为的社会契约，这些团体 包括企业内部的正式及非正式群体、企业、行业及各种行业或专业协会、国内和国际组织 等，微观社会契约为这些经济组织提供其行为规范。经济社团的微观社会契约同样受宏 观契约的影响。</a:t>
            </a:r>
          </a:p>
          <a:p>
            <a:endParaRPr lang="zh-CN" altLang="en-US" dirty="0"/>
          </a:p>
        </p:txBody>
      </p:sp>
    </p:spTree>
    <p:extLst>
      <p:ext uri="{BB962C8B-B14F-4D97-AF65-F5344CB8AC3E}">
        <p14:creationId xmlns:p14="http://schemas.microsoft.com/office/powerpoint/2010/main" val="28750752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908720"/>
            <a:ext cx="8424936" cy="5184576"/>
          </a:xfrm>
        </p:spPr>
        <p:txBody>
          <a:bodyPr>
            <a:normAutofit lnSpcReduction="10000"/>
          </a:bodyPr>
          <a:lstStyle/>
          <a:p>
            <a:r>
              <a:rPr lang="zh-CN" altLang="zh-CN" dirty="0"/>
              <a:t>社会契约的一些基本条款包括：</a:t>
            </a:r>
            <a:r>
              <a:rPr lang="zh-TW" altLang="zh-CN" dirty="0"/>
              <a:t>①</a:t>
            </a:r>
            <a:r>
              <a:rPr lang="zh-CN" altLang="zh-CN" dirty="0"/>
              <a:t>给本地经济社团自由的道德空间，以便通过微观社 会契约为社团成员确立强制性道德规范；</a:t>
            </a:r>
            <a:r>
              <a:rPr lang="zh-TW" altLang="zh-CN" dirty="0"/>
              <a:t>②</a:t>
            </a:r>
            <a:r>
              <a:rPr lang="zh-CN" altLang="zh-CN" dirty="0"/>
              <a:t>微观社会契约必须是在意见一致的基础上确定的规范，并且给予成员绝对的退出权；</a:t>
            </a:r>
            <a:r>
              <a:rPr lang="zh-TW" altLang="zh-CN" dirty="0"/>
              <a:t>③</a:t>
            </a:r>
            <a:r>
              <a:rPr lang="zh-CN" altLang="zh-CN" dirty="0"/>
              <a:t>为使微观社会契约规范对社团成员有强制性作用，它必须与最高规范一致；</a:t>
            </a:r>
            <a:r>
              <a:rPr lang="zh-TW" altLang="zh-CN" dirty="0"/>
              <a:t>④</a:t>
            </a:r>
            <a:r>
              <a:rPr lang="zh-CN" altLang="zh-CN" dirty="0"/>
              <a:t>微观社会契约的规范有时是竞争和相互排斥的。在解决这些规范之间的矛盾时必须用与前三条原则一致的优先准则。（</a:t>
            </a:r>
            <a:r>
              <a:rPr lang="en-US" altLang="zh-CN" dirty="0"/>
              <a:t> Donaldson</a:t>
            </a:r>
            <a:r>
              <a:rPr lang="zh-CN" altLang="zh-CN" dirty="0"/>
              <a:t>和</a:t>
            </a:r>
            <a:r>
              <a:rPr lang="en-US" altLang="zh-CN" dirty="0" err="1"/>
              <a:t>Dunfee</a:t>
            </a:r>
            <a:r>
              <a:rPr lang="zh-CN" altLang="zh-CN" dirty="0"/>
              <a:t>，</a:t>
            </a:r>
            <a:r>
              <a:rPr lang="en-US" altLang="zh-CN" dirty="0"/>
              <a:t>1994)</a:t>
            </a:r>
            <a:endParaRPr lang="zh-CN" altLang="zh-CN" dirty="0"/>
          </a:p>
        </p:txBody>
      </p:sp>
    </p:spTree>
    <p:extLst>
      <p:ext uri="{BB962C8B-B14F-4D97-AF65-F5344CB8AC3E}">
        <p14:creationId xmlns:p14="http://schemas.microsoft.com/office/powerpoint/2010/main" val="2048555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836712"/>
            <a:ext cx="8147248" cy="5289451"/>
          </a:xfrm>
        </p:spPr>
        <p:txBody>
          <a:bodyPr>
            <a:normAutofit lnSpcReduction="10000"/>
          </a:bodyPr>
          <a:lstStyle/>
          <a:p>
            <a:r>
              <a:rPr lang="zh-CN" altLang="zh-CN" dirty="0"/>
              <a:t>所谓自由的道德空间，是指宏观契约未涉及或最高规范未考虑到的特殊道德领域。它使经济社团能够通过微观社会契约制定适用于社团特殊情况的规范（</a:t>
            </a:r>
            <a:r>
              <a:rPr lang="en-US" altLang="zh-CN" dirty="0" err="1"/>
              <a:t>Frit</a:t>
            </a:r>
            <a:r>
              <a:rPr lang="en-US" altLang="zh-CN" baseline="-25000" dirty="0" err="1"/>
              <a:t>ZSC</a:t>
            </a:r>
            <a:r>
              <a:rPr lang="en-US" altLang="zh-CN" dirty="0" err="1"/>
              <a:t>h</a:t>
            </a:r>
            <a:r>
              <a:rPr lang="en-US" altLang="zh-CN" baseline="-25000" dirty="0" err="1"/>
              <a:t>e</a:t>
            </a:r>
            <a:r>
              <a:rPr lang="zh-CN" altLang="zh-CN" dirty="0"/>
              <a:t>，</a:t>
            </a:r>
            <a:r>
              <a:rPr lang="en-US" altLang="zh-CN" dirty="0"/>
              <a:t>1999</a:t>
            </a:r>
            <a:r>
              <a:rPr lang="zh-TW" altLang="zh-CN" dirty="0"/>
              <a:t>)</a:t>
            </a:r>
            <a:r>
              <a:rPr lang="zh-CN" altLang="zh-CN" dirty="0"/>
              <a:t>。例如，在我们前面提到的捐款门事件中，中国特定的社会道德规范形成了企业面临非常状况所必须遵循的行为规范。微观社会契约提供了能为不同社团提供最佳服务的道德规范。源于微观社会契约的特殊规范必须允许不同意该规范的社团成员退出社团。一般规范不可违反最高规范。</a:t>
            </a:r>
          </a:p>
        </p:txBody>
      </p:sp>
    </p:spTree>
    <p:extLst>
      <p:ext uri="{BB962C8B-B14F-4D97-AF65-F5344CB8AC3E}">
        <p14:creationId xmlns:p14="http://schemas.microsoft.com/office/powerpoint/2010/main" val="40264930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764704"/>
            <a:ext cx="8363272" cy="5361459"/>
          </a:xfrm>
        </p:spPr>
        <p:txBody>
          <a:bodyPr>
            <a:normAutofit lnSpcReduction="10000"/>
          </a:bodyPr>
          <a:lstStyle/>
          <a:p>
            <a:r>
              <a:rPr lang="zh-CN" altLang="zh-CN" dirty="0"/>
              <a:t>【引例</a:t>
            </a:r>
            <a:r>
              <a:rPr lang="en-US" altLang="zh-CN" b="1" dirty="0"/>
              <a:t>5</a:t>
            </a:r>
            <a:r>
              <a:rPr lang="zh-TW" altLang="zh-CN" dirty="0"/>
              <a:t>-</a:t>
            </a:r>
            <a:r>
              <a:rPr lang="en-US" altLang="zh-CN" b="1" dirty="0"/>
              <a:t>2</a:t>
            </a:r>
            <a:r>
              <a:rPr lang="zh-CN" altLang="zh-CN" dirty="0"/>
              <a:t>】</a:t>
            </a:r>
          </a:p>
          <a:p>
            <a:r>
              <a:rPr lang="zh-CN" altLang="zh-CN" b="1" dirty="0"/>
              <a:t>地球危机将导致东方文明复兴</a:t>
            </a:r>
            <a:endParaRPr lang="zh-CN" altLang="zh-CN" dirty="0"/>
          </a:p>
          <a:p>
            <a:r>
              <a:rPr lang="zh-CN" altLang="zh-CN" dirty="0"/>
              <a:t>随着全球变暖趋势进一步加剧，构成</a:t>
            </a:r>
            <a:r>
              <a:rPr lang="zh-TW" altLang="zh-CN" dirty="0"/>
              <a:t>20</a:t>
            </a:r>
            <a:r>
              <a:rPr lang="zh-CN" altLang="zh-CN" dirty="0"/>
              <a:t>世纪文明重要特征的工业化社会，正由于环境恶化和资源不足而陷入停滞。建立在物质至上主义和科学万能论基础之上的西方文明，其缺陷日益暴露出来；追求天人合一的东方文明，将重新焕发活力，成为全人类的思想基础。</a:t>
            </a:r>
            <a:r>
              <a:rPr lang="zh-TW" altLang="zh-CN" dirty="0"/>
              <a:t>  </a:t>
            </a:r>
            <a:endParaRPr lang="zh-CN" altLang="zh-CN" dirty="0"/>
          </a:p>
          <a:p>
            <a:r>
              <a:rPr lang="zh-CN" altLang="zh-CN" dirty="0"/>
              <a:t>——摘自：《世界日报》，</a:t>
            </a:r>
            <a:r>
              <a:rPr lang="zh-TW" altLang="zh-CN" dirty="0"/>
              <a:t>2008</a:t>
            </a:r>
            <a:r>
              <a:rPr lang="zh-CN" altLang="zh-CN" dirty="0"/>
              <a:t>年</a:t>
            </a:r>
            <a:r>
              <a:rPr lang="zh-TW" altLang="zh-CN" dirty="0"/>
              <a:t>1</a:t>
            </a:r>
            <a:r>
              <a:rPr lang="zh-CN" altLang="zh-CN" dirty="0"/>
              <a:t>月</a:t>
            </a:r>
            <a:r>
              <a:rPr lang="zh-TW" altLang="zh-CN" dirty="0"/>
              <a:t>26</a:t>
            </a:r>
            <a:r>
              <a:rPr lang="zh-CN" altLang="zh-CN" dirty="0"/>
              <a:t>日第</a:t>
            </a:r>
            <a:r>
              <a:rPr lang="zh-TW" altLang="zh-CN" dirty="0"/>
              <a:t>3</a:t>
            </a:r>
            <a:r>
              <a:rPr lang="zh-CN" altLang="zh-CN" dirty="0"/>
              <a:t>版节选）</a:t>
            </a:r>
          </a:p>
          <a:p>
            <a:endParaRPr lang="zh-CN" altLang="en-US" dirty="0"/>
          </a:p>
        </p:txBody>
      </p:sp>
    </p:spTree>
    <p:extLst>
      <p:ext uri="{BB962C8B-B14F-4D97-AF65-F5344CB8AC3E}">
        <p14:creationId xmlns:p14="http://schemas.microsoft.com/office/powerpoint/2010/main" val="11088608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692696"/>
            <a:ext cx="8229600" cy="5433467"/>
          </a:xfrm>
        </p:spPr>
        <p:txBody>
          <a:bodyPr>
            <a:normAutofit/>
          </a:bodyPr>
          <a:lstStyle/>
          <a:p>
            <a:r>
              <a:rPr lang="zh-CN" altLang="zh-CN" dirty="0"/>
              <a:t>在商业伦理的范畴内，我们关心的是东西方文明究竟存在怎样的差异性以及这种差异性是如何影响各自伦理规范的构成和表现的。</a:t>
            </a:r>
          </a:p>
          <a:p>
            <a:r>
              <a:rPr lang="en-US" altLang="zh-CN" dirty="0"/>
              <a:t> </a:t>
            </a:r>
            <a:r>
              <a:rPr lang="zh-CN" altLang="zh-CN" dirty="0"/>
              <a:t>如果说我们在前面对商业伦理一般性原则的论述侧重表达的是不同规范后面所隐含 的共同的基本伦理原则，那么在这一部分</a:t>
            </a:r>
            <a:r>
              <a:rPr lang="zh-TW" altLang="zh-CN" dirty="0"/>
              <a:t>,</a:t>
            </a:r>
            <a:r>
              <a:rPr lang="zh-CN" altLang="zh-CN" dirty="0"/>
              <a:t>我们将目光转向东西方文明的差异性以及这种 差异性对伦理规范的影响。</a:t>
            </a:r>
          </a:p>
          <a:p>
            <a:endParaRPr lang="zh-CN" altLang="en-US" dirty="0"/>
          </a:p>
        </p:txBody>
      </p:sp>
    </p:spTree>
    <p:extLst>
      <p:ext uri="{BB962C8B-B14F-4D97-AF65-F5344CB8AC3E}">
        <p14:creationId xmlns:p14="http://schemas.microsoft.com/office/powerpoint/2010/main" val="33690247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577483"/>
          </a:xfrm>
        </p:spPr>
        <p:txBody>
          <a:bodyPr>
            <a:normAutofit/>
          </a:bodyPr>
          <a:lstStyle/>
          <a:p>
            <a:r>
              <a:rPr lang="zh-CN" altLang="zh-CN" dirty="0"/>
              <a:t>数千年来，中国文明对周边国家，特别是东亚、东南亚国家，产生过巨大影响。时至今日，尽管西方文明在较长的时间内在全球占据了所谓优越的地位，但是中国传统文明的影 响依然顽强地存在，并且深深嵌入商业伦理规范的日常运作。</a:t>
            </a:r>
          </a:p>
          <a:p>
            <a:r>
              <a:rPr lang="zh-CN" altLang="zh-CN" dirty="0"/>
              <a:t>如果我们用一句话来概括中西不同文明背景下的商业伦理规范有哪些根本性的差异，那么</a:t>
            </a:r>
            <a:r>
              <a:rPr lang="en-US" altLang="zh-CN" dirty="0"/>
              <a:t>“</a:t>
            </a:r>
            <a:r>
              <a:rPr lang="zh-CN" altLang="zh-CN" dirty="0"/>
              <a:t>关系</a:t>
            </a:r>
            <a:r>
              <a:rPr lang="en-US" altLang="zh-CN" dirty="0"/>
              <a:t>”</a:t>
            </a:r>
            <a:r>
              <a:rPr lang="zh-CN" altLang="zh-CN" dirty="0"/>
              <a:t>理论和</a:t>
            </a:r>
            <a:r>
              <a:rPr lang="en-US" altLang="zh-CN" dirty="0"/>
              <a:t>“</a:t>
            </a:r>
            <a:r>
              <a:rPr lang="zh-CN" altLang="zh-CN" dirty="0"/>
              <a:t>社会契约</a:t>
            </a:r>
            <a:r>
              <a:rPr lang="en-US" altLang="zh-CN" dirty="0"/>
              <a:t>”</a:t>
            </a:r>
            <a:r>
              <a:rPr lang="zh-CN" altLang="zh-CN" dirty="0"/>
              <a:t>理论也许是最好的着眼点。一个有趣的现象是 </a:t>
            </a:r>
            <a:r>
              <a:rPr lang="en-US" altLang="zh-CN" dirty="0"/>
              <a:t>“</a:t>
            </a:r>
            <a:r>
              <a:rPr lang="en-US" altLang="zh-CN" dirty="0" err="1"/>
              <a:t>GuanXi</a:t>
            </a:r>
            <a:r>
              <a:rPr lang="en-US" altLang="zh-CN" dirty="0"/>
              <a:t>”</a:t>
            </a:r>
            <a:r>
              <a:rPr lang="zh-CN" altLang="zh-CN" dirty="0"/>
              <a:t>一词已经成为英语词汇中的正式用语。</a:t>
            </a:r>
          </a:p>
        </p:txBody>
      </p:sp>
    </p:spTree>
    <p:extLst>
      <p:ext uri="{BB962C8B-B14F-4D97-AF65-F5344CB8AC3E}">
        <p14:creationId xmlns:p14="http://schemas.microsoft.com/office/powerpoint/2010/main" val="2391713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smtClean="0"/>
              <a:t>诚信建设，监管护航</a:t>
            </a:r>
            <a:r>
              <a:rPr lang="zh-CN" altLang="zh-CN" dirty="0" smtClean="0"/>
              <a:t>。制度及法律是诚信的保障，一方面需要有制度对企业的失信行 为作出严厉的约束和处罚，另一方面也需要制度先行、监管在前，把失信行为遏制在源头，以免在对社会及消费者造成损失后再行监管。</a:t>
            </a:r>
          </a:p>
          <a:p>
            <a:endParaRPr lang="zh-CN" altLang="en-US" dirty="0"/>
          </a:p>
        </p:txBody>
      </p:sp>
    </p:spTree>
    <p:extLst>
      <p:ext uri="{BB962C8B-B14F-4D97-AF65-F5344CB8AC3E}">
        <p14:creationId xmlns:p14="http://schemas.microsoft.com/office/powerpoint/2010/main" val="190238442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260648"/>
            <a:ext cx="8229600" cy="5865515"/>
          </a:xfrm>
        </p:spPr>
        <p:txBody>
          <a:bodyPr>
            <a:normAutofit lnSpcReduction="10000"/>
          </a:bodyPr>
          <a:lstStyle/>
          <a:p>
            <a:r>
              <a:rPr lang="zh-CN" altLang="zh-CN" dirty="0"/>
              <a:t>对中国文化有着深远影响的儒、道、释、法等学说，尤其是孔子和老子的儒道思想，被认为是中国哲学的源头，中华思想文化根植于其中。这种影响在中国传统伦理观念上最 重要的体现就是重视秩序，强调个体对集体关系的</a:t>
            </a:r>
            <a:r>
              <a:rPr lang="en-US" altLang="zh-CN" dirty="0"/>
              <a:t>“</a:t>
            </a:r>
            <a:r>
              <a:rPr lang="zh-CN" altLang="zh-CN" dirty="0"/>
              <a:t>整体至上</a:t>
            </a:r>
            <a:r>
              <a:rPr lang="en-US" altLang="zh-CN" dirty="0"/>
              <a:t>”</a:t>
            </a:r>
            <a:r>
              <a:rPr lang="zh-CN" altLang="zh-CN" dirty="0"/>
              <a:t>特征，所谓</a:t>
            </a:r>
            <a:r>
              <a:rPr lang="en-US" altLang="zh-CN" dirty="0"/>
              <a:t>“</a:t>
            </a:r>
            <a:r>
              <a:rPr lang="zh-CN" altLang="zh-CN" dirty="0"/>
              <a:t>关系</a:t>
            </a:r>
            <a:r>
              <a:rPr lang="zh-TW" altLang="zh-CN" dirty="0"/>
              <a:t>”</a:t>
            </a:r>
            <a:r>
              <a:rPr lang="zh-CN" altLang="zh-CN" dirty="0"/>
              <a:t>理论也是 建立在这一特征基础上的。</a:t>
            </a:r>
          </a:p>
          <a:p>
            <a:r>
              <a:rPr lang="zh-CN" altLang="zh-CN" dirty="0"/>
              <a:t>一些自认为了解东亚文明的西方学者很容易将</a:t>
            </a:r>
            <a:r>
              <a:rPr lang="en-US" altLang="zh-CN" dirty="0"/>
              <a:t>“</a:t>
            </a:r>
            <a:r>
              <a:rPr lang="zh-CN" altLang="zh-CN" dirty="0"/>
              <a:t>关系</a:t>
            </a:r>
            <a:r>
              <a:rPr lang="zh-TW" altLang="zh-CN" dirty="0"/>
              <a:t>”</a:t>
            </a:r>
            <a:r>
              <a:rPr lang="zh-CN" altLang="zh-CN" dirty="0"/>
              <a:t>误解为是完全超越契约精神的，是有违西方契约伦理的。甚至近当代的一些中国研究者也将</a:t>
            </a:r>
            <a:r>
              <a:rPr lang="en-US" altLang="zh-CN" dirty="0"/>
              <a:t>“</a:t>
            </a:r>
            <a:r>
              <a:rPr lang="zh-CN" altLang="zh-CN" dirty="0"/>
              <a:t>关系</a:t>
            </a:r>
            <a:r>
              <a:rPr lang="en-US" altLang="zh-CN" dirty="0"/>
              <a:t>”</a:t>
            </a:r>
            <a:r>
              <a:rPr lang="zh-CN" altLang="zh-CN" dirty="0"/>
              <a:t>理论等同于</a:t>
            </a:r>
            <a:r>
              <a:rPr lang="zh-TW" altLang="zh-CN" dirty="0"/>
              <a:t>“</a:t>
            </a:r>
            <a:r>
              <a:rPr lang="zh-CN" altLang="zh-CN" dirty="0"/>
              <a:t>厚黑学</a:t>
            </a:r>
            <a:r>
              <a:rPr lang="en-US" altLang="zh-CN" dirty="0"/>
              <a:t>”</a:t>
            </a:r>
            <a:r>
              <a:rPr lang="zh-CN" altLang="zh-CN" dirty="0"/>
              <a:t>。下面一段论述很有代表性。</a:t>
            </a:r>
          </a:p>
          <a:p>
            <a:endParaRPr lang="zh-CN" altLang="en-US" dirty="0"/>
          </a:p>
        </p:txBody>
      </p:sp>
    </p:spTree>
    <p:extLst>
      <p:ext uri="{BB962C8B-B14F-4D97-AF65-F5344CB8AC3E}">
        <p14:creationId xmlns:p14="http://schemas.microsoft.com/office/powerpoint/2010/main" val="10133609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620688"/>
            <a:ext cx="8291264" cy="5505475"/>
          </a:xfrm>
        </p:spPr>
        <p:txBody>
          <a:bodyPr>
            <a:normAutofit/>
          </a:bodyPr>
          <a:lstStyle/>
          <a:p>
            <a:r>
              <a:rPr lang="zh-CN" altLang="zh-CN" dirty="0"/>
              <a:t>如果没有亲历东方的</a:t>
            </a:r>
            <a:r>
              <a:rPr lang="en-US" altLang="zh-CN" dirty="0"/>
              <a:t>“</a:t>
            </a:r>
            <a:r>
              <a:rPr lang="zh-CN" altLang="zh-CN" dirty="0"/>
              <a:t>关系哲学</a:t>
            </a:r>
            <a:r>
              <a:rPr lang="en-US" altLang="zh-CN" dirty="0"/>
              <a:t>”</a:t>
            </a:r>
            <a:r>
              <a:rPr lang="zh-CN" altLang="zh-CN" dirty="0"/>
              <a:t>，许多人对</a:t>
            </a:r>
            <a:r>
              <a:rPr lang="en-US" altLang="zh-CN" dirty="0"/>
              <a:t>“</a:t>
            </a:r>
            <a:r>
              <a:rPr lang="zh-CN" altLang="zh-CN" dirty="0"/>
              <a:t>关系</a:t>
            </a:r>
            <a:r>
              <a:rPr lang="zh-TW" altLang="zh-CN" dirty="0"/>
              <a:t>”</a:t>
            </a:r>
            <a:r>
              <a:rPr lang="zh-CN" altLang="zh-CN" dirty="0"/>
              <a:t>的理解可能只会停留在人与人之 间的一种相关性上，例如，客户关系、需求关系等。但在许多东南亚国家</a:t>
            </a:r>
            <a:r>
              <a:rPr lang="zh-TW" altLang="zh-CN" dirty="0"/>
              <a:t>(</a:t>
            </a:r>
            <a:r>
              <a:rPr lang="zh-CN" altLang="zh-CN" dirty="0"/>
              <a:t>也许还有其他地 区的国家），</a:t>
            </a:r>
            <a:r>
              <a:rPr lang="en-US" altLang="zh-CN" dirty="0"/>
              <a:t>“</a:t>
            </a:r>
            <a:r>
              <a:rPr lang="zh-CN" altLang="zh-CN" dirty="0"/>
              <a:t>关系</a:t>
            </a:r>
            <a:r>
              <a:rPr lang="en-US" altLang="zh-CN" dirty="0"/>
              <a:t>”</a:t>
            </a:r>
            <a:r>
              <a:rPr lang="zh-CN" altLang="zh-CN" dirty="0"/>
              <a:t>至少体现了以下三层含义：首先是指彼此间的互惠互利，其次表示不道 德地利用某个人的权威获得政治或经济利益，最后表示通过和掌管有限资源者的个人关 系而逃避法规的办法。（</a:t>
            </a:r>
            <a:r>
              <a:rPr lang="en-US" altLang="zh-CN" dirty="0"/>
              <a:t>Gold, 1985)</a:t>
            </a:r>
            <a:endParaRPr lang="zh-CN" altLang="zh-CN" dirty="0"/>
          </a:p>
          <a:p>
            <a:endParaRPr lang="zh-CN" altLang="en-US" dirty="0"/>
          </a:p>
        </p:txBody>
      </p:sp>
    </p:spTree>
    <p:extLst>
      <p:ext uri="{BB962C8B-B14F-4D97-AF65-F5344CB8AC3E}">
        <p14:creationId xmlns:p14="http://schemas.microsoft.com/office/powerpoint/2010/main" val="30100206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如果这种论述能够代表</a:t>
            </a:r>
            <a:r>
              <a:rPr lang="en-US" altLang="zh-CN" dirty="0"/>
              <a:t>“</a:t>
            </a:r>
            <a:r>
              <a:rPr lang="zh-CN" altLang="zh-CN" dirty="0"/>
              <a:t>关系</a:t>
            </a:r>
            <a:r>
              <a:rPr lang="en-US" altLang="zh-CN" dirty="0"/>
              <a:t>”</a:t>
            </a:r>
            <a:r>
              <a:rPr lang="zh-CN" altLang="zh-CN" dirty="0"/>
              <a:t>理论的全部，那么这就意味着正常的商业伦理规范在“关系网”中可能会失去原有的作用。这是不是意味着中国是一个只讲关系而不受社会契约约束的社会呢？</a:t>
            </a:r>
          </a:p>
          <a:p>
            <a:endParaRPr lang="zh-CN" altLang="en-US" dirty="0"/>
          </a:p>
        </p:txBody>
      </p:sp>
    </p:spTree>
    <p:extLst>
      <p:ext uri="{BB962C8B-B14F-4D97-AF65-F5344CB8AC3E}">
        <p14:creationId xmlns:p14="http://schemas.microsoft.com/office/powerpoint/2010/main" val="33387125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zh-CN" dirty="0"/>
              <a:t>中国传统文化下的道德观将人与自然、社会的秩序和规范视为一个整体系统。自给自足的农业生产方式又决定了中国古代“以家庭为本位”的社会特征：宗法、家族和血脉是 联系社会人际关系的坚韧纽带，由此产生的一系列关于人际关系的整体意识、伦理规范便成为我们理解中国乃至受其影响的东亚“关系”伦理的基础</a:t>
            </a:r>
            <a:r>
              <a:rPr lang="zh-CN" altLang="zh-CN" dirty="0" smtClean="0"/>
              <a:t>。</a:t>
            </a:r>
            <a:endParaRPr lang="en-US" altLang="zh-CN" dirty="0" smtClean="0"/>
          </a:p>
          <a:p>
            <a:r>
              <a:rPr lang="zh-CN" altLang="zh-CN" dirty="0" smtClean="0"/>
              <a:t>在这种关系理论中，伦理规范体现的是一个个体的人对其他个体，对其所成长、所依 附的群体的责任和义务。西方的“个人”指的是“人本身”，而中国的“个人”是指共同成为集体中的一个。</a:t>
            </a:r>
            <a:endParaRPr lang="zh-CN" altLang="zh-CN" dirty="0"/>
          </a:p>
          <a:p>
            <a:endParaRPr lang="zh-CN" altLang="en-US" dirty="0"/>
          </a:p>
        </p:txBody>
      </p:sp>
    </p:spTree>
    <p:extLst>
      <p:ext uri="{BB962C8B-B14F-4D97-AF65-F5344CB8AC3E}">
        <p14:creationId xmlns:p14="http://schemas.microsoft.com/office/powerpoint/2010/main" val="22922953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88640"/>
            <a:ext cx="8435280" cy="5937523"/>
          </a:xfrm>
        </p:spPr>
        <p:txBody>
          <a:bodyPr>
            <a:normAutofit fontScale="85000" lnSpcReduction="10000"/>
          </a:bodyPr>
          <a:lstStyle/>
          <a:p>
            <a:r>
              <a:rPr lang="zh-CN" altLang="zh-CN" dirty="0" smtClean="0"/>
              <a:t>一个人</a:t>
            </a:r>
            <a:r>
              <a:rPr lang="zh-CN" altLang="zh-CN" dirty="0"/>
              <a:t>存在的意义必须从所从属的关系中加以确立。有些西方学者（芬格莱特，</a:t>
            </a:r>
            <a:r>
              <a:rPr lang="en-US" altLang="zh-CN" dirty="0"/>
              <a:t>2006)</a:t>
            </a:r>
            <a:r>
              <a:rPr lang="zh-CN" altLang="zh-CN" dirty="0"/>
              <a:t>甚至认为在中国儒家的观念中至少要有两个人才有“人”的存在，否则就没 有“人”（西方意义上的人）。然而，这也许只是对“仁”的构成所形成的表面理解，忽略了其中蕴涵的以“仁者爱人”的伦理思想为基础的人与人的关系。在中国数千年的发展中，关系不仅仅是“天人合一”整体观的体现，而是隐含着作为个体的人对“整体”和特定“关系人”的责任、义务和权力。无论在社会生活、家庭生活、经济生活抑或是政治生活中，中国人的伦理规范并不需要通过白纸黑字的契约来加以确认，而是依靠在最基本伦理原则（例 如三纲五常）指导下的个人德性和集体压力来维持的，是一种源自内在的警醒和外在关系 监督的结合。</a:t>
            </a:r>
          </a:p>
          <a:p>
            <a:endParaRPr lang="zh-CN" altLang="en-US" dirty="0"/>
          </a:p>
        </p:txBody>
      </p:sp>
    </p:spTree>
    <p:extLst>
      <p:ext uri="{BB962C8B-B14F-4D97-AF65-F5344CB8AC3E}">
        <p14:creationId xmlns:p14="http://schemas.microsoft.com/office/powerpoint/2010/main" val="29572542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关系网络并不仅仅限于中国。西方许多商人也是各种机构的成员，如高尔夫俱乐部、校友会、狮子会（</a:t>
            </a:r>
            <a:r>
              <a:rPr lang="en-US" altLang="zh-CN" dirty="0"/>
              <a:t>LIONS Clubs)®</a:t>
            </a:r>
            <a:r>
              <a:rPr lang="zh-CN" altLang="zh-CN" dirty="0"/>
              <a:t>、扶轮社（</a:t>
            </a:r>
            <a:r>
              <a:rPr lang="en-US" altLang="zh-CN" dirty="0"/>
              <a:t>Rotary Clubs)®</a:t>
            </a:r>
            <a:r>
              <a:rPr lang="zh-CN" altLang="zh-CN" dirty="0"/>
              <a:t>、商会成员等。有人认为这些 机构集商业、娱乐和工作于一身，使其成员彼此受益，与中国所谓</a:t>
            </a:r>
            <a:r>
              <a:rPr lang="en-US" altLang="zh-CN" dirty="0"/>
              <a:t>“</a:t>
            </a:r>
            <a:r>
              <a:rPr lang="zh-CN" altLang="zh-CN" dirty="0"/>
              <a:t>关系</a:t>
            </a:r>
            <a:r>
              <a:rPr lang="en-US" altLang="zh-CN" dirty="0"/>
              <a:t>”</a:t>
            </a:r>
            <a:r>
              <a:rPr lang="zh-CN" altLang="zh-CN" dirty="0"/>
              <a:t>的差异很大，甚至 到了不可同日而语的程度。而这种认知恰恰体现了西方文化的高度优越感。</a:t>
            </a:r>
          </a:p>
          <a:p>
            <a:endParaRPr lang="zh-CN" altLang="en-US" dirty="0"/>
          </a:p>
        </p:txBody>
      </p:sp>
    </p:spTree>
    <p:extLst>
      <p:ext uri="{BB962C8B-B14F-4D97-AF65-F5344CB8AC3E}">
        <p14:creationId xmlns:p14="http://schemas.microsoft.com/office/powerpoint/2010/main" val="41362288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也可以这样表述：中国并不是一个缺少“契约”精神的社会，我们的契约存在于我们的家族血脉和所依存的社群中。这种契约精神是内在的而非外在的，是对与我们有“关系”</a:t>
            </a:r>
            <a:r>
              <a:rPr lang="en-US" altLang="zh-CN" dirty="0"/>
              <a:t> (</a:t>
            </a:r>
            <a:r>
              <a:rPr lang="zh-CN" altLang="zh-CN" dirty="0"/>
              <a:t>家族、朋友、师长甚至是熟人）的人的内在承诺，是在特定规范下的自觉行为。</a:t>
            </a:r>
          </a:p>
        </p:txBody>
      </p:sp>
    </p:spTree>
    <p:extLst>
      <p:ext uri="{BB962C8B-B14F-4D97-AF65-F5344CB8AC3E}">
        <p14:creationId xmlns:p14="http://schemas.microsoft.com/office/powerpoint/2010/main" val="7757028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西方契约能够发挥作用至少存在两个关键的因素：首先</a:t>
            </a:r>
            <a:r>
              <a:rPr lang="zh-TW" altLang="zh-CN" dirty="0"/>
              <a:t>,</a:t>
            </a:r>
            <a:r>
              <a:rPr lang="zh-CN" altLang="zh-CN" dirty="0"/>
              <a:t>各种契约都需要某种有效的合法系统来规制其运作，否则契约双方将无法保障条款的执行，从而终止交易；其次，如果 双方能够建立彼此间的相互信任，则任何一方都不会存有饶幸心理，不会因担心其中存在 的不确定性而终止交易。</a:t>
            </a:r>
            <a:endParaRPr lang="zh-CN" altLang="en-US" dirty="0"/>
          </a:p>
        </p:txBody>
      </p:sp>
    </p:spTree>
    <p:extLst>
      <p:ext uri="{BB962C8B-B14F-4D97-AF65-F5344CB8AC3E}">
        <p14:creationId xmlns:p14="http://schemas.microsoft.com/office/powerpoint/2010/main" val="111379806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764704"/>
            <a:ext cx="8507288" cy="5361459"/>
          </a:xfrm>
        </p:spPr>
        <p:txBody>
          <a:bodyPr>
            <a:normAutofit lnSpcReduction="10000"/>
          </a:bodyPr>
          <a:lstStyle/>
          <a:p>
            <a:r>
              <a:rPr lang="zh-CN" altLang="zh-CN" dirty="0"/>
              <a:t>在中国这种</a:t>
            </a:r>
            <a:r>
              <a:rPr lang="en-US" altLang="zh-CN" dirty="0"/>
              <a:t>“</a:t>
            </a:r>
            <a:r>
              <a:rPr lang="zh-CN" altLang="zh-CN" dirty="0"/>
              <a:t>大而化之</a:t>
            </a:r>
            <a:r>
              <a:rPr lang="en-US" altLang="zh-CN" dirty="0"/>
              <a:t>”</a:t>
            </a:r>
            <a:r>
              <a:rPr lang="zh-CN" altLang="zh-CN" dirty="0"/>
              <a:t>的文化环境下，传统上高度依赖个人、家族自觉的社会中，法 制体系确定的是最基本的原则与规范，“关系”则是有效交易的一种支持机制（</a:t>
            </a:r>
            <a:r>
              <a:rPr lang="en-US" altLang="zh-CN" dirty="0"/>
              <a:t>Stephen</a:t>
            </a:r>
            <a:r>
              <a:rPr lang="zh-CN" altLang="zh-CN" dirty="0"/>
              <a:t>和 </a:t>
            </a:r>
            <a:r>
              <a:rPr lang="en-US" altLang="zh-CN" dirty="0"/>
              <a:t>Marshall</a:t>
            </a:r>
            <a:r>
              <a:rPr lang="zh-CN" altLang="zh-CN" dirty="0"/>
              <a:t>，</a:t>
            </a:r>
            <a:r>
              <a:rPr lang="en-US" altLang="zh-CN" dirty="0"/>
              <a:t>2000)</a:t>
            </a:r>
            <a:r>
              <a:rPr lang="zh-CN" altLang="zh-CN" dirty="0"/>
              <a:t>。随着中国传统社会的解体和传统文化影响日衰，这种源自“内在”、基于</a:t>
            </a:r>
            <a:r>
              <a:rPr lang="en-US" altLang="zh-CN" dirty="0"/>
              <a:t>“</a:t>
            </a:r>
            <a:r>
              <a:rPr lang="zh-CN" altLang="zh-CN" dirty="0"/>
              <a:t>关系</a:t>
            </a:r>
            <a:r>
              <a:rPr lang="en-US" altLang="zh-CN" dirty="0"/>
              <a:t>”</a:t>
            </a:r>
            <a:r>
              <a:rPr lang="zh-CN" altLang="zh-CN" dirty="0"/>
              <a:t>的伦理规范运行体系也在失去其作用。伴随法制的健全以及市场化的进一步深 入，建立新的伦理规范运行方式已经势在必行。在这个过程中，传统的“关系”，自然会逐渐失去其重要地位。</a:t>
            </a:r>
          </a:p>
          <a:p>
            <a:endParaRPr lang="zh-CN" altLang="en-US" dirty="0"/>
          </a:p>
        </p:txBody>
      </p:sp>
    </p:spTree>
    <p:extLst>
      <p:ext uri="{BB962C8B-B14F-4D97-AF65-F5344CB8AC3E}">
        <p14:creationId xmlns:p14="http://schemas.microsoft.com/office/powerpoint/2010/main" val="14629930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548680"/>
            <a:ext cx="8363272" cy="5577483"/>
          </a:xfrm>
        </p:spPr>
        <p:txBody>
          <a:bodyPr/>
          <a:lstStyle/>
          <a:p>
            <a:r>
              <a:rPr lang="zh-CN" altLang="zh-CN" dirty="0"/>
              <a:t>在中西方文化差异中我们仍然可以找到根本性的共同点，其差异也许不过是体现在</a:t>
            </a:r>
            <a:r>
              <a:rPr lang="zh-TW" altLang="zh-CN" dirty="0"/>
              <a:t>“</a:t>
            </a:r>
            <a:r>
              <a:rPr lang="zh-CN" altLang="zh-CN" dirty="0"/>
              <a:t>契约精神</a:t>
            </a:r>
            <a:r>
              <a:rPr lang="zh-TW" altLang="zh-CN" dirty="0"/>
              <a:t>”</a:t>
            </a:r>
            <a:r>
              <a:rPr lang="zh-CN" altLang="zh-CN" dirty="0"/>
              <a:t>的内在性与外在性表现上，或者其适用范围不同。这些差异显然存在并且可能在很长时期内都将持续。但无论是东方还是西方，哪一种伦理优越感都是毫无理由的。</a:t>
            </a:r>
          </a:p>
        </p:txBody>
      </p:sp>
    </p:spTree>
    <p:extLst>
      <p:ext uri="{BB962C8B-B14F-4D97-AF65-F5344CB8AC3E}">
        <p14:creationId xmlns:p14="http://schemas.microsoft.com/office/powerpoint/2010/main" val="2331508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404813"/>
            <a:ext cx="8229600" cy="6264275"/>
          </a:xfrm>
        </p:spPr>
        <p:txBody>
          <a:bodyPr>
            <a:normAutofit fontScale="85000" lnSpcReduction="20000"/>
          </a:bodyPr>
          <a:lstStyle/>
          <a:p>
            <a:pPr indent="-432000">
              <a:lnSpc>
                <a:spcPct val="170000"/>
              </a:lnSpc>
            </a:pPr>
            <a:r>
              <a:rPr lang="zh-CN" altLang="zh-CN" b="1" dirty="0" smtClean="0"/>
              <a:t>诚信建设，媒体助力</a:t>
            </a:r>
            <a:r>
              <a:rPr lang="zh-CN" altLang="zh-CN" dirty="0" smtClean="0"/>
              <a:t>。媒体的作用是倡导、是监督、是督促，是营造以讲诚信为荣、不讲诚信为耻的社会舆论氛围。从数十年前无人知晓</a:t>
            </a:r>
            <a:r>
              <a:rPr lang="zh-TW" altLang="zh-CN" dirty="0" smtClean="0"/>
              <a:t>“3</a:t>
            </a:r>
            <a:r>
              <a:rPr lang="en-US" altLang="zh-CN" dirty="0" smtClean="0"/>
              <a:t>·</a:t>
            </a:r>
            <a:r>
              <a:rPr lang="zh-TW" altLang="zh-CN" dirty="0" smtClean="0"/>
              <a:t>15”</a:t>
            </a:r>
            <a:r>
              <a:rPr lang="zh-CN" altLang="zh-CN" dirty="0" smtClean="0"/>
              <a:t>为何物</a:t>
            </a:r>
            <a:r>
              <a:rPr lang="en-US" altLang="zh-CN" dirty="0" smtClean="0"/>
              <a:t>.</a:t>
            </a:r>
            <a:r>
              <a:rPr lang="zh-CN" altLang="zh-CN" dirty="0" smtClean="0"/>
              <a:t>到今天全民呐喊消费维权，以央视</a:t>
            </a:r>
            <a:r>
              <a:rPr lang="zh-TW" altLang="zh-CN" dirty="0" smtClean="0"/>
              <a:t>“3</a:t>
            </a:r>
            <a:r>
              <a:rPr lang="en-US" altLang="zh-CN" dirty="0" smtClean="0"/>
              <a:t>·</a:t>
            </a:r>
            <a:r>
              <a:rPr lang="zh-TW" altLang="zh-CN" dirty="0" smtClean="0"/>
              <a:t>15”</a:t>
            </a:r>
            <a:r>
              <a:rPr lang="zh-CN" altLang="zh-CN" dirty="0" smtClean="0"/>
              <a:t>晚会为代表的主流媒体起到了至关重要的作用。</a:t>
            </a:r>
            <a:r>
              <a:rPr lang="zh-TW" altLang="zh-CN" dirty="0" smtClean="0"/>
              <a:t>1991</a:t>
            </a:r>
            <a:r>
              <a:rPr lang="zh-CN" altLang="zh-CN" dirty="0" smtClean="0"/>
              <a:t>年至今，央视 </a:t>
            </a:r>
            <a:r>
              <a:rPr lang="zh-TW" altLang="zh-CN" dirty="0" smtClean="0"/>
              <a:t>“3</a:t>
            </a:r>
            <a:r>
              <a:rPr lang="en-US" altLang="zh-CN" dirty="0" smtClean="0"/>
              <a:t>·</a:t>
            </a:r>
            <a:r>
              <a:rPr lang="zh-TW" altLang="zh-CN" dirty="0" smtClean="0"/>
              <a:t>15</a:t>
            </a:r>
            <a:r>
              <a:rPr lang="en-US" altLang="zh-CN" dirty="0" smtClean="0"/>
              <a:t>”</a:t>
            </a:r>
            <a:r>
              <a:rPr lang="zh-CN" altLang="zh-CN" dirty="0" smtClean="0"/>
              <a:t>晚会已经连续举办了</a:t>
            </a:r>
            <a:r>
              <a:rPr lang="zh-TW" altLang="zh-CN" dirty="0" smtClean="0"/>
              <a:t>22</a:t>
            </a:r>
            <a:r>
              <a:rPr lang="zh-CN" altLang="zh-CN" dirty="0" smtClean="0"/>
              <a:t>年，影响力直逼春晚。进入</a:t>
            </a:r>
            <a:r>
              <a:rPr lang="zh-TW" altLang="zh-CN" dirty="0" smtClean="0"/>
              <a:t>21</a:t>
            </a:r>
            <a:r>
              <a:rPr lang="zh-CN" altLang="zh-CN" dirty="0" smtClean="0"/>
              <a:t>世纪</a:t>
            </a:r>
            <a:r>
              <a:rPr lang="zh-TW" altLang="zh-CN" dirty="0" smtClean="0"/>
              <a:t>，“3</a:t>
            </a:r>
            <a:r>
              <a:rPr lang="en-US" altLang="zh-CN" dirty="0" smtClean="0"/>
              <a:t>·</a:t>
            </a:r>
            <a:r>
              <a:rPr lang="zh-TW" altLang="zh-CN" dirty="0" smtClean="0"/>
              <a:t>15</a:t>
            </a:r>
            <a:r>
              <a:rPr lang="en-US" altLang="zh-CN" dirty="0" smtClean="0"/>
              <a:t>”</a:t>
            </a:r>
            <a:r>
              <a:rPr lang="zh-CN" altLang="zh-CN" dirty="0" smtClean="0"/>
              <a:t>晚会开始把矛头指向了假冒伪劣产品，挑战</a:t>
            </a:r>
            <a:r>
              <a:rPr lang="zh-TW" altLang="zh-CN" dirty="0" smtClean="0"/>
              <a:t>“</a:t>
            </a:r>
            <a:r>
              <a:rPr lang="zh-CN" altLang="zh-CN" dirty="0" smtClean="0"/>
              <a:t>大牌</a:t>
            </a:r>
            <a:r>
              <a:rPr lang="zh-TW" altLang="zh-CN" dirty="0" smtClean="0"/>
              <a:t>”</a:t>
            </a:r>
            <a:r>
              <a:rPr lang="zh-CN" altLang="zh-CN" dirty="0" smtClean="0"/>
              <a:t>也开始成为</a:t>
            </a:r>
            <a:r>
              <a:rPr lang="zh-TW" altLang="zh-CN" dirty="0" smtClean="0"/>
              <a:t>“3</a:t>
            </a:r>
            <a:r>
              <a:rPr lang="en-US" altLang="zh-CN" dirty="0" smtClean="0"/>
              <a:t>·</a:t>
            </a:r>
            <a:r>
              <a:rPr lang="zh-TW" altLang="zh-CN" dirty="0" smtClean="0"/>
              <a:t>15”</a:t>
            </a:r>
            <a:r>
              <a:rPr lang="zh-CN" altLang="zh-CN" dirty="0" smtClean="0"/>
              <a:t>晚会的主旋律。从</a:t>
            </a:r>
            <a:r>
              <a:rPr lang="zh-TW" altLang="zh-CN" dirty="0" smtClean="0"/>
              <a:t>2007</a:t>
            </a:r>
            <a:r>
              <a:rPr lang="zh-CN" altLang="zh-CN" dirty="0" smtClean="0"/>
              <a:t>年曝 光具备</a:t>
            </a:r>
            <a:r>
              <a:rPr lang="zh-TW" altLang="zh-CN" dirty="0" smtClean="0"/>
              <a:t>“</a:t>
            </a:r>
            <a:r>
              <a:rPr lang="zh-CN" altLang="zh-CN" dirty="0" smtClean="0"/>
              <a:t>三防</a:t>
            </a:r>
            <a:r>
              <a:rPr lang="zh-TW" altLang="zh-CN" dirty="0" smtClean="0"/>
              <a:t>”</a:t>
            </a:r>
            <a:r>
              <a:rPr lang="zh-CN" altLang="zh-CN" dirty="0" smtClean="0"/>
              <a:t>功能的诺基亚</a:t>
            </a:r>
            <a:r>
              <a:rPr lang="zh-TW" altLang="zh-CN" dirty="0" smtClean="0"/>
              <a:t>5500</a:t>
            </a:r>
            <a:r>
              <a:rPr lang="zh-CN" altLang="zh-CN" dirty="0" smtClean="0"/>
              <a:t>手机修不停，</a:t>
            </a:r>
            <a:endParaRPr lang="zh-CN" altLang="en-US" dirty="0"/>
          </a:p>
        </p:txBody>
      </p:sp>
    </p:spTree>
    <p:extLst>
      <p:ext uri="{BB962C8B-B14F-4D97-AF65-F5344CB8AC3E}">
        <p14:creationId xmlns:p14="http://schemas.microsoft.com/office/powerpoint/2010/main" val="89551140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5289451"/>
          </a:xfrm>
        </p:spPr>
        <p:txBody>
          <a:bodyPr/>
          <a:lstStyle/>
          <a:p>
            <a:r>
              <a:rPr lang="zh-CN" altLang="zh-CN" dirty="0" smtClean="0"/>
              <a:t>【本章小结】</a:t>
            </a:r>
            <a:endParaRPr lang="en-US" altLang="zh-CN" dirty="0" smtClean="0"/>
          </a:p>
          <a:p>
            <a:endParaRPr lang="zh-CN" altLang="zh-CN" dirty="0"/>
          </a:p>
          <a:p>
            <a:r>
              <a:rPr lang="zh-CN" altLang="zh-CN" dirty="0"/>
              <a:t>本章主要阐述了西方战略决策模式中比较有代表性的四种模式：完全理性模式、有限理性模式、渐进决策模式和垃圾桶模式；在企业战略决策中商业伦理与道德决策、企业文化及法律法规的关系；企业商业伦理决策中的目的论原则、权利与义务论原则。</a:t>
            </a:r>
          </a:p>
        </p:txBody>
      </p:sp>
    </p:spTree>
    <p:extLst>
      <p:ext uri="{BB962C8B-B14F-4D97-AF65-F5344CB8AC3E}">
        <p14:creationId xmlns:p14="http://schemas.microsoft.com/office/powerpoint/2010/main" val="41508082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692696"/>
            <a:ext cx="8435280" cy="5433467"/>
          </a:xfrm>
        </p:spPr>
        <p:txBody>
          <a:bodyPr/>
          <a:lstStyle/>
          <a:p>
            <a:r>
              <a:rPr lang="zh-CN" altLang="zh-CN" dirty="0"/>
              <a:t>【本章练习】</a:t>
            </a:r>
          </a:p>
          <a:p>
            <a:r>
              <a:rPr lang="zh-CN" altLang="zh-CN" dirty="0"/>
              <a:t>一、思考题</a:t>
            </a:r>
          </a:p>
          <a:p>
            <a:r>
              <a:rPr lang="en-US" altLang="zh-CN" dirty="0"/>
              <a:t>    1.</a:t>
            </a:r>
            <a:r>
              <a:rPr lang="zh-CN" altLang="zh-CN" dirty="0"/>
              <a:t>简述企业伦理决策与组织文化之间的关系。</a:t>
            </a:r>
          </a:p>
          <a:p>
            <a:r>
              <a:rPr lang="en-US" altLang="zh-CN" dirty="0"/>
              <a:t>    2.</a:t>
            </a:r>
            <a:r>
              <a:rPr lang="zh-CN" altLang="zh-CN" dirty="0"/>
              <a:t>简述影响伦理决策的因素。</a:t>
            </a:r>
          </a:p>
          <a:p>
            <a:r>
              <a:rPr lang="en-US" altLang="zh-CN" dirty="0"/>
              <a:t>    3.</a:t>
            </a:r>
            <a:r>
              <a:rPr lang="zh-CN" altLang="zh-CN" dirty="0"/>
              <a:t>简述伦理决策的过程。</a:t>
            </a:r>
          </a:p>
          <a:p>
            <a:r>
              <a:rPr lang="en-US" altLang="zh-CN" dirty="0"/>
              <a:t>    4.</a:t>
            </a:r>
            <a:r>
              <a:rPr lang="zh-CN" altLang="zh-CN" dirty="0"/>
              <a:t>分析社会契约论中的东西方差异。</a:t>
            </a:r>
          </a:p>
          <a:p>
            <a:endParaRPr lang="zh-CN" altLang="en-US" dirty="0"/>
          </a:p>
        </p:txBody>
      </p:sp>
    </p:spTree>
    <p:extLst>
      <p:ext uri="{BB962C8B-B14F-4D97-AF65-F5344CB8AC3E}">
        <p14:creationId xmlns:p14="http://schemas.microsoft.com/office/powerpoint/2010/main" val="212824671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 二、案例实训题</a:t>
            </a:r>
            <a:br>
              <a:rPr lang="zh-CN" altLang="zh-CN" dirty="0"/>
            </a:br>
            <a:endParaRPr lang="zh-CN" altLang="en-US" dirty="0"/>
          </a:p>
        </p:txBody>
      </p:sp>
      <p:sp>
        <p:nvSpPr>
          <p:cNvPr id="3" name="内容占位符 2"/>
          <p:cNvSpPr>
            <a:spLocks noGrp="1"/>
          </p:cNvSpPr>
          <p:nvPr>
            <p:ph idx="1"/>
          </p:nvPr>
        </p:nvSpPr>
        <p:spPr>
          <a:xfrm>
            <a:off x="251520" y="908720"/>
            <a:ext cx="8435280" cy="5400600"/>
          </a:xfrm>
        </p:spPr>
        <p:txBody>
          <a:bodyPr>
            <a:normAutofit fontScale="92500" lnSpcReduction="20000"/>
          </a:bodyPr>
          <a:lstStyle/>
          <a:p>
            <a:r>
              <a:rPr lang="zh-CN" altLang="zh-CN" b="1" dirty="0" smtClean="0"/>
              <a:t>荣</a:t>
            </a:r>
            <a:r>
              <a:rPr lang="zh-CN" altLang="zh-CN" b="1" dirty="0"/>
              <a:t>事达：荣事达的“和商理念”塑造</a:t>
            </a:r>
            <a:endParaRPr lang="zh-CN" altLang="zh-CN" dirty="0"/>
          </a:p>
          <a:p>
            <a:r>
              <a:rPr lang="zh-CN" altLang="zh-CN" dirty="0"/>
              <a:t>一、背景材料</a:t>
            </a:r>
          </a:p>
          <a:p>
            <a:r>
              <a:rPr lang="en-US" altLang="zh-CN" dirty="0"/>
              <a:t>    </a:t>
            </a:r>
            <a:r>
              <a:rPr lang="zh-CN" altLang="zh-CN" dirty="0"/>
              <a:t>近年来，中国家电行业竞争十分激烈，出现了多起恶性竞争事件。这些事件所产生的后果是严重的，对市场、对同行、对企业都造成了极大的伤害，企业和社会都付出了沉重的代价。据上海媒体报道：</a:t>
            </a:r>
            <a:r>
              <a:rPr lang="en-US" altLang="zh-CN" dirty="0"/>
              <a:t>1997</a:t>
            </a:r>
            <a:r>
              <a:rPr lang="zh-CN" altLang="zh-CN" dirty="0"/>
              <a:t>年</a:t>
            </a:r>
            <a:r>
              <a:rPr lang="en-US" altLang="zh-CN" dirty="0"/>
              <a:t>3</a:t>
            </a:r>
            <a:r>
              <a:rPr lang="zh-CN" altLang="zh-CN" dirty="0"/>
              <a:t>月，中国两家最大的家电企业爆发“上海滩大战”，其中一家的销售人员发放印刷品声称对方产品技术不过关，售后服务跟不上，产品积压</a:t>
            </a:r>
            <a:r>
              <a:rPr lang="en-US" altLang="zh-CN" dirty="0"/>
              <a:t>30</a:t>
            </a:r>
            <a:r>
              <a:rPr lang="zh-CN" altLang="zh-CN" dirty="0"/>
              <a:t>万台云云，在上海市的各大市场公开散发，对方为此提出抗议，两家对簿公堂。此类事件也发生在另两家国内著名的家电企业</a:t>
            </a:r>
            <a:r>
              <a:rPr lang="en-US" altLang="zh-CN" dirty="0"/>
              <a:t>(S</a:t>
            </a:r>
            <a:r>
              <a:rPr lang="zh-CN" altLang="zh-CN" dirty="0"/>
              <a:t>和</a:t>
            </a:r>
            <a:r>
              <a:rPr lang="en-US" altLang="zh-CN" dirty="0"/>
              <a:t>Y</a:t>
            </a:r>
            <a:r>
              <a:rPr lang="zh-CN" altLang="zh-CN" dirty="0"/>
              <a:t>）之间。</a:t>
            </a:r>
            <a:endParaRPr lang="zh-CN" altLang="en-US" dirty="0"/>
          </a:p>
        </p:txBody>
      </p:sp>
    </p:spTree>
    <p:extLst>
      <p:ext uri="{BB962C8B-B14F-4D97-AF65-F5344CB8AC3E}">
        <p14:creationId xmlns:p14="http://schemas.microsoft.com/office/powerpoint/2010/main" val="6487068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548680"/>
            <a:ext cx="8219256" cy="5577483"/>
          </a:xfrm>
        </p:spPr>
        <p:txBody>
          <a:bodyPr/>
          <a:lstStyle/>
          <a:p>
            <a:r>
              <a:rPr lang="en-US" altLang="zh-CN" dirty="0" smtClean="0"/>
              <a:t>S</a:t>
            </a:r>
            <a:r>
              <a:rPr lang="zh-CN" altLang="zh-CN" dirty="0"/>
              <a:t>公司的咨询人员至</a:t>
            </a:r>
            <a:r>
              <a:rPr lang="en-US" altLang="zh-CN" dirty="0"/>
              <a:t>Y</a:t>
            </a:r>
            <a:r>
              <a:rPr lang="zh-CN" altLang="zh-CN" dirty="0"/>
              <a:t>公司的柜台前殴打怀有身孕的</a:t>
            </a:r>
            <a:r>
              <a:rPr lang="en-US" altLang="zh-CN" dirty="0"/>
              <a:t>Y</a:t>
            </a:r>
            <a:r>
              <a:rPr lang="zh-CN" altLang="zh-CN" dirty="0"/>
              <a:t>公司．销售小姐，在南京又发生“</a:t>
            </a:r>
            <a:r>
              <a:rPr lang="en-US" altLang="zh-CN" dirty="0"/>
              <a:t>S</a:t>
            </a:r>
            <a:r>
              <a:rPr lang="zh-CN" altLang="zh-CN" dirty="0"/>
              <a:t>公司职工踢</a:t>
            </a:r>
            <a:r>
              <a:rPr lang="en-US" altLang="zh-CN" dirty="0"/>
              <a:t>Y</a:t>
            </a:r>
            <a:r>
              <a:rPr lang="zh-CN" altLang="zh-CN" dirty="0"/>
              <a:t>公司职工”的事件。随着市场竞争的日趋激烈，不正当竞争行为烽烟四起。为了防止恶性竞争的进一步蔓延，荣事达在中国企业管理研究会的帮助下实施了荣事达“和商”理念塑造并推出《中国第一部企业自律宣言—— 荣事达企业自律宣言》。</a:t>
            </a:r>
          </a:p>
          <a:p>
            <a:endParaRPr lang="zh-CN" altLang="en-US" dirty="0"/>
          </a:p>
        </p:txBody>
      </p:sp>
    </p:spTree>
    <p:extLst>
      <p:ext uri="{BB962C8B-B14F-4D97-AF65-F5344CB8AC3E}">
        <p14:creationId xmlns:p14="http://schemas.microsoft.com/office/powerpoint/2010/main" val="33853259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二、“和商”理念的形成和推出</a:t>
            </a:r>
            <a:br>
              <a:rPr lang="zh-CN" altLang="zh-CN" dirty="0"/>
            </a:b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a:t>．“和商”理念的形成</a:t>
            </a:r>
          </a:p>
          <a:p>
            <a:r>
              <a:rPr lang="zh-CN" altLang="zh-CN" dirty="0"/>
              <a:t>荣事达集团公司成立于</a:t>
            </a:r>
            <a:r>
              <a:rPr lang="en-US" altLang="zh-CN" dirty="0"/>
              <a:t>1994</a:t>
            </a:r>
            <a:r>
              <a:rPr lang="zh-CN" altLang="zh-CN" dirty="0"/>
              <a:t>年</a:t>
            </a:r>
            <a:r>
              <a:rPr lang="en-US" altLang="zh-CN" dirty="0"/>
              <a:t>1</a:t>
            </a:r>
            <a:r>
              <a:rPr lang="zh-CN" altLang="zh-CN" dirty="0"/>
              <a:t>月，同年</a:t>
            </a:r>
            <a:r>
              <a:rPr lang="en-US" altLang="zh-CN" dirty="0"/>
              <a:t>3</a:t>
            </a:r>
            <a:r>
              <a:rPr lang="zh-CN" altLang="zh-CN" dirty="0"/>
              <a:t>月与日本三洋电机株式会社等</a:t>
            </a:r>
            <a:r>
              <a:rPr lang="en-US" altLang="zh-CN" dirty="0"/>
              <a:t>5</a:t>
            </a:r>
            <a:r>
              <a:rPr lang="zh-CN" altLang="zh-CN" dirty="0"/>
              <a:t>家企业组建合资公司。</a:t>
            </a:r>
            <a:r>
              <a:rPr lang="en-US" altLang="zh-CN" dirty="0"/>
              <a:t>1995</a:t>
            </a:r>
            <a:r>
              <a:rPr lang="zh-CN" altLang="zh-CN" dirty="0"/>
              <a:t>年</a:t>
            </a:r>
            <a:r>
              <a:rPr lang="en-US" altLang="zh-CN" dirty="0"/>
              <a:t>1</a:t>
            </a:r>
            <a:r>
              <a:rPr lang="zh-CN" altLang="zh-CN" dirty="0"/>
              <a:t>月被国家经贸委、国家税务总局、国家海关总署联合评定为全国企业“技术中心”，担负起国内洗衣机行业产品开发和研制的重任。</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37886633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88640"/>
            <a:ext cx="8352928" cy="6192688"/>
          </a:xfrm>
        </p:spPr>
        <p:txBody>
          <a:bodyPr>
            <a:normAutofit/>
          </a:bodyPr>
          <a:lstStyle/>
          <a:p>
            <a:r>
              <a:rPr lang="en-US" altLang="zh-CN" dirty="0"/>
              <a:t>1996</a:t>
            </a:r>
            <a:r>
              <a:rPr lang="zh-CN" altLang="zh-CN" dirty="0"/>
              <a:t>年</a:t>
            </a:r>
            <a:r>
              <a:rPr lang="en-US" altLang="zh-CN" dirty="0"/>
              <a:t>2</a:t>
            </a:r>
            <a:r>
              <a:rPr lang="zh-CN" altLang="zh-CN" dirty="0"/>
              <a:t>月通过</a:t>
            </a:r>
            <a:r>
              <a:rPr lang="en-US" altLang="zh-CN" dirty="0"/>
              <a:t>IS0900IG</a:t>
            </a:r>
            <a:r>
              <a:rPr lang="zh-CN" altLang="zh-CN" dirty="0"/>
              <a:t>国际质量体系认证。</a:t>
            </a:r>
            <a:r>
              <a:rPr lang="en-US" altLang="zh-CN" dirty="0"/>
              <a:t>8</a:t>
            </a:r>
            <a:r>
              <a:rPr lang="zh-CN" altLang="zh-CN" dirty="0"/>
              <a:t>月与美国家电第三大企业美泰克公司合资。公司历年被评为全国</a:t>
            </a:r>
            <a:r>
              <a:rPr lang="en-US" altLang="zh-CN" dirty="0"/>
              <a:t>500</a:t>
            </a:r>
            <a:r>
              <a:rPr lang="zh-CN" altLang="zh-CN" dirty="0"/>
              <a:t>家最佳经济效益和全国</a:t>
            </a:r>
            <a:r>
              <a:rPr lang="en-US" altLang="zh-CN" dirty="0"/>
              <a:t>500</a:t>
            </a:r>
            <a:r>
              <a:rPr lang="zh-CN" altLang="zh-CN" dirty="0"/>
              <a:t>家利税大户，全国洗衣机市场占有率、销售额、销售量第一，现有职工</a:t>
            </a:r>
            <a:r>
              <a:rPr lang="en-US" altLang="zh-CN" dirty="0"/>
              <a:t>8000</a:t>
            </a:r>
            <a:r>
              <a:rPr lang="zh-CN" altLang="zh-CN" dirty="0"/>
              <a:t>余人，总资产</a:t>
            </a:r>
            <a:r>
              <a:rPr lang="en-US" altLang="zh-CN" dirty="0"/>
              <a:t>15</a:t>
            </a:r>
            <a:r>
              <a:rPr lang="zh-CN" altLang="zh-CN" dirty="0"/>
              <a:t>亿元。</a:t>
            </a:r>
          </a:p>
          <a:p>
            <a:r>
              <a:rPr lang="en-US" altLang="zh-CN" dirty="0"/>
              <a:t>1997</a:t>
            </a:r>
            <a:r>
              <a:rPr lang="zh-CN" altLang="zh-CN" dirty="0"/>
              <a:t>年生产洗衣机</a:t>
            </a:r>
            <a:r>
              <a:rPr lang="en-US" altLang="zh-CN" dirty="0"/>
              <a:t>175</a:t>
            </a:r>
            <a:r>
              <a:rPr lang="zh-CN" altLang="zh-CN" dirty="0"/>
              <a:t>万台，产销率达</a:t>
            </a:r>
            <a:r>
              <a:rPr lang="en-US" altLang="zh-CN" dirty="0"/>
              <a:t>99.7%</a:t>
            </a:r>
            <a:r>
              <a:rPr lang="zh-CN" altLang="zh-CN" dirty="0"/>
              <a:t>。荣事达地处安徽合肥，安徽是中国徽商商业文化的发祥地，素有“和气生财”、“互惠互利”的商业精神。该企业在长期的经营实践中认真吸取其中的精髓，贯彻到企业对内、对外关系之中。</a:t>
            </a:r>
            <a:endParaRPr lang="zh-CN" altLang="en-US" dirty="0"/>
          </a:p>
        </p:txBody>
      </p:sp>
    </p:spTree>
    <p:extLst>
      <p:ext uri="{BB962C8B-B14F-4D97-AF65-F5344CB8AC3E}">
        <p14:creationId xmlns:p14="http://schemas.microsoft.com/office/powerpoint/2010/main" val="27305110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88640"/>
            <a:ext cx="8219256" cy="5937523"/>
          </a:xfrm>
        </p:spPr>
        <p:txBody>
          <a:bodyPr>
            <a:normAutofit/>
          </a:bodyPr>
          <a:lstStyle/>
          <a:p>
            <a:r>
              <a:rPr lang="zh-CN" altLang="zh-CN" dirty="0"/>
              <a:t>中国企业管理研究会的专家进驻该企业后，进行了深入细致的调研，从企业发展史、企业与供应商、销售商长期合作的过程中整理出大量对现代企业运作仍有指导意义的商业伦理和企业伦理精神，并在此基础上进行提炼，归纳出“互相尊重、相互平等、互惠互利、共同发展、诚信至上、文明经营、以义生利、以德兴企”为核心精神的“和商”理念。以此作为处理企业与消费者、企业与商界、企业与企业、企业内员工之间的基本行为准则。</a:t>
            </a:r>
          </a:p>
        </p:txBody>
      </p:sp>
    </p:spTree>
    <p:extLst>
      <p:ext uri="{BB962C8B-B14F-4D97-AF65-F5344CB8AC3E}">
        <p14:creationId xmlns:p14="http://schemas.microsoft.com/office/powerpoint/2010/main" val="14087242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003232" cy="1066130"/>
          </a:xfrm>
        </p:spPr>
        <p:txBody>
          <a:bodyPr>
            <a:normAutofit fontScale="90000"/>
          </a:bodyPr>
          <a:lstStyle/>
          <a:p>
            <a:r>
              <a:rPr lang="zh-CN" altLang="zh-CN" dirty="0"/>
              <a:t>“和商”理念的具体内容是：</a:t>
            </a:r>
            <a:br>
              <a:rPr lang="zh-CN" altLang="zh-CN" dirty="0"/>
            </a:br>
            <a:endParaRPr lang="zh-CN" altLang="en-US" dirty="0"/>
          </a:p>
        </p:txBody>
      </p:sp>
      <p:sp>
        <p:nvSpPr>
          <p:cNvPr id="3" name="内容占位符 2"/>
          <p:cNvSpPr>
            <a:spLocks noGrp="1"/>
          </p:cNvSpPr>
          <p:nvPr>
            <p:ph idx="1"/>
          </p:nvPr>
        </p:nvSpPr>
        <p:spPr>
          <a:xfrm>
            <a:off x="395536" y="1268760"/>
            <a:ext cx="8291264" cy="4857403"/>
          </a:xfrm>
        </p:spPr>
        <p:txBody>
          <a:bodyPr/>
          <a:lstStyle/>
          <a:p>
            <a:r>
              <a:rPr lang="zh-CN" altLang="zh-CN" dirty="0"/>
              <a:t>“和商”理念的具体内容是：</a:t>
            </a:r>
          </a:p>
          <a:p>
            <a:r>
              <a:rPr lang="en-US" altLang="zh-CN" dirty="0"/>
              <a:t> (1)</a:t>
            </a:r>
            <a:r>
              <a:rPr lang="zh-CN" altLang="zh-CN" dirty="0"/>
              <a:t>实行企业自律</a:t>
            </a:r>
          </a:p>
          <a:p>
            <a:r>
              <a:rPr lang="zh-CN" altLang="zh-CN" dirty="0"/>
              <a:t>公开宣布企业在对内、对外的各种活动中所形成的“和商”理念是企业调整各种关系的道德规范和自律准则。企业在经营中，一切都要从消费者德利益出发，严于律己，宽以待人，在企业内部严格实行零缺陷管理，追求产品零缺陷和服务零缺陷。</a:t>
            </a:r>
          </a:p>
          <a:p>
            <a:endParaRPr lang="zh-CN" altLang="en-US" dirty="0"/>
          </a:p>
        </p:txBody>
      </p:sp>
    </p:spTree>
    <p:extLst>
      <p:ext uri="{BB962C8B-B14F-4D97-AF65-F5344CB8AC3E}">
        <p14:creationId xmlns:p14="http://schemas.microsoft.com/office/powerpoint/2010/main" val="15612028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zh-CN" dirty="0"/>
              <a:t>企业竞争道德</a:t>
            </a:r>
          </a:p>
        </p:txBody>
      </p:sp>
      <p:sp>
        <p:nvSpPr>
          <p:cNvPr id="3" name="内容占位符 2"/>
          <p:cNvSpPr>
            <a:spLocks noGrp="1"/>
          </p:cNvSpPr>
          <p:nvPr>
            <p:ph idx="1"/>
          </p:nvPr>
        </p:nvSpPr>
        <p:spPr>
          <a:xfrm>
            <a:off x="323528" y="1124744"/>
            <a:ext cx="8424936" cy="5040560"/>
          </a:xfrm>
        </p:spPr>
        <p:txBody>
          <a:bodyPr>
            <a:normAutofit/>
          </a:bodyPr>
          <a:lstStyle/>
          <a:p>
            <a:r>
              <a:rPr lang="zh-CN" altLang="zh-CN" dirty="0" smtClean="0"/>
              <a:t>积极</a:t>
            </a:r>
            <a:r>
              <a:rPr lang="zh-CN" altLang="zh-CN" dirty="0"/>
              <a:t>倡导和努力贯彻竞争道德是保证社会主义市场经济有序化和健康发展的必然要求，它对于规范市场主体行为、维护市场公平竞争和社会经济秩序、保护经营者和消费者合法权益、防止不正当竞争都具有重要意义。企业全体员工在贯彻自律准则的同时，应向全社会倡导扬善弃恶、公平竞争的风尚，使各竞争主体的竞争行为得到科学、公正的评价。</a:t>
            </a:r>
          </a:p>
          <a:p>
            <a:endParaRPr lang="zh-CN" altLang="en-US" dirty="0"/>
          </a:p>
        </p:txBody>
      </p:sp>
    </p:spTree>
    <p:extLst>
      <p:ext uri="{BB962C8B-B14F-4D97-AF65-F5344CB8AC3E}">
        <p14:creationId xmlns:p14="http://schemas.microsoft.com/office/powerpoint/2010/main" val="86959490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332656"/>
            <a:ext cx="8147248" cy="5793507"/>
          </a:xfrm>
        </p:spPr>
        <p:txBody>
          <a:bodyPr>
            <a:normAutofit/>
          </a:bodyPr>
          <a:lstStyle/>
          <a:p>
            <a:r>
              <a:rPr lang="zh-CN" altLang="zh-CN" dirty="0"/>
              <a:t>社会主义条件下的企业竞争应当遵循党的方针政策，遵守国家法律法规，遵守行规行约，自觉接受市场和广大消费者的评价和监督。企业竞争应当通过加大科技投入、改进生产设备、改善经营管理、不断开拓市场等手段来实现，最终形成良好的竞争环境和文明体系。企业力倡与新时代相适应的竞争道德，用它来约束企业行为，并要求企业全体员工通过正当合法的手段来增强自身的竞争能力。</a:t>
            </a:r>
          </a:p>
          <a:p>
            <a:endParaRPr lang="zh-CN" altLang="en-US" dirty="0"/>
          </a:p>
        </p:txBody>
      </p:sp>
    </p:spTree>
    <p:extLst>
      <p:ext uri="{BB962C8B-B14F-4D97-AF65-F5344CB8AC3E}">
        <p14:creationId xmlns:p14="http://schemas.microsoft.com/office/powerpoint/2010/main" val="238205880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362</TotalTime>
  <Words>14109</Words>
  <Application>Microsoft Office PowerPoint</Application>
  <PresentationFormat>全屏显示(4:3)</PresentationFormat>
  <Paragraphs>297</Paragraphs>
  <Slides>125</Slides>
  <Notes>0</Notes>
  <HiddenSlides>0</HiddenSlides>
  <MMClips>0</MMClips>
  <ScaleCrop>false</ScaleCrop>
  <HeadingPairs>
    <vt:vector size="4" baseType="variant">
      <vt:variant>
        <vt:lpstr>主题</vt:lpstr>
      </vt:variant>
      <vt:variant>
        <vt:i4>1</vt:i4>
      </vt:variant>
      <vt:variant>
        <vt:lpstr>幻灯片标题</vt:lpstr>
      </vt:variant>
      <vt:variant>
        <vt:i4>125</vt:i4>
      </vt:variant>
    </vt:vector>
  </HeadingPairs>
  <TitlesOfParts>
    <vt:vector size="126" baseType="lpstr">
      <vt:lpstr>暗香扑面</vt:lpstr>
      <vt:lpstr>第五章    企业战略决策中商业伦理的构建</vt:lpstr>
      <vt:lpstr>PowerPoint 演示文稿</vt:lpstr>
      <vt:lpstr>【学习目的及要求】</vt:lpstr>
      <vt:lpstr>PowerPoint 演示文稿</vt:lpstr>
      <vt:lpstr>【引例5-1】 </vt:lpstr>
      <vt:lpstr>PowerPoint 演示文稿</vt:lpstr>
      <vt:lpstr>PowerPoint 演示文稿</vt:lpstr>
      <vt:lpstr>PowerPoint 演示文稿</vt:lpstr>
      <vt:lpstr>PowerPoint 演示文稿</vt:lpstr>
      <vt:lpstr>PowerPoint 演示文稿</vt:lpstr>
      <vt:lpstr>PowerPoint 演示文稿</vt:lpstr>
      <vt:lpstr>第一节 企业战略决策模式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表5-1  经营业绩出色的企业的一些特征  </vt:lpstr>
      <vt:lpstr>PowerPoint 演示文稿</vt:lpstr>
      <vt:lpstr>PowerPoint 演示文稿</vt:lpstr>
      <vt:lpstr>PowerPoint 演示文稿</vt:lpstr>
      <vt:lpstr>PowerPoint 演示文稿</vt:lpstr>
      <vt:lpstr> 第三节 企业战略决策中商业伦理的构建流程 </vt:lpstr>
      <vt:lpstr>一、伦理决策</vt:lpstr>
      <vt:lpstr>PowerPoint 演示文稿</vt:lpstr>
      <vt:lpstr>（二）伦理决策的科学内涵</vt:lpstr>
      <vt:lpstr>PowerPoint 演示文稿</vt:lpstr>
      <vt:lpstr>（三）影响伦理决策的因素 </vt:lpstr>
      <vt:lpstr>PowerPoint 演示文稿</vt:lpstr>
      <vt:lpstr>PowerPoint 演示文稿</vt:lpstr>
      <vt:lpstr>PowerPoint 演示文稿</vt:lpstr>
      <vt:lpstr>PowerPoint 演示文稿</vt:lpstr>
      <vt:lpstr>PowerPoint 演示文稿</vt:lpstr>
      <vt:lpstr> 2．组织特征</vt:lpstr>
      <vt:lpstr>PowerPoint 演示文稿</vt:lpstr>
      <vt:lpstr>PowerPoint 演示文稿</vt:lpstr>
      <vt:lpstr>3．其他方面</vt:lpstr>
      <vt:lpstr>二、伦理决策的过程</vt:lpstr>
      <vt:lpstr>PowerPoint 演示文稿</vt:lpstr>
      <vt:lpstr>PowerPoint 演示文稿</vt:lpstr>
      <vt:lpstr>第四节 企业战略决策中商业伦理的规则设计</vt:lpstr>
      <vt:lpstr>一、商业伦理中的目的论原则</vt:lpstr>
      <vt:lpstr>PowerPoint 演示文稿</vt:lpstr>
      <vt:lpstr>PowerPoint 演示文稿</vt:lpstr>
      <vt:lpstr>PowerPoint 演示文稿</vt:lpstr>
      <vt:lpstr>二、商业伦理中的权利与义务论原则</vt:lpstr>
      <vt:lpstr>PowerPoint 演示文稿</vt:lpstr>
      <vt:lpstr>PowerPoint 演示文稿</vt:lpstr>
      <vt:lpstr>PowerPoint 演示文稿</vt:lpstr>
      <vt:lpstr>PowerPoint 演示文稿</vt:lpstr>
      <vt:lpstr>PowerPoint 演示文稿</vt:lpstr>
      <vt:lpstr>（二）关爱与应尽之责</vt:lpstr>
      <vt:lpstr>（三）社会契约论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二、案例实训题 </vt:lpstr>
      <vt:lpstr>PowerPoint 演示文稿</vt:lpstr>
      <vt:lpstr>二、“和商”理念的形成和推出 </vt:lpstr>
      <vt:lpstr>PowerPoint 演示文稿</vt:lpstr>
      <vt:lpstr>PowerPoint 演示文稿</vt:lpstr>
      <vt:lpstr>“和商”理念的具体内容是： </vt:lpstr>
      <vt:lpstr>(2)企业竞争道德</vt:lpstr>
      <vt:lpstr>PowerPoint 演示文稿</vt:lpstr>
      <vt:lpstr>PowerPoint 演示文稿</vt:lpstr>
      <vt:lpstr>(3)企业对外行为准则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(4)企业对内行为准则 </vt:lpstr>
      <vt:lpstr>PowerPoint 演示文稿</vt:lpstr>
      <vt:lpstr>PowerPoint 演示文稿</vt:lpstr>
      <vt:lpstr>(5)企业自律准则的检查与监督 </vt:lpstr>
      <vt:lpstr> 2．“和商”理念的推出 </vt:lpstr>
      <vt:lpstr>PowerPoint 演示文稿</vt:lpstr>
      <vt:lpstr>PowerPoint 演示文稿</vt:lpstr>
      <vt:lpstr>PowerPoint 演示文稿</vt:lpstr>
      <vt:lpstr>PowerPoint 演示文稿</vt:lpstr>
      <vt:lpstr>PowerPoint 演示文稿</vt:lpstr>
      <vt:lpstr>三、点评 </vt:lpstr>
      <vt:lpstr>PowerPoint 演示文稿</vt:lpstr>
      <vt:lpstr>PowerPoint 演示文稿</vt:lpstr>
      <vt:lpstr>PowerPoint 演示文稿</vt:lpstr>
      <vt:lpstr>1理念营销在西方被称为“企业全传播营销系统”</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企业战略决策中商业伦理的构建</dc:title>
  <dc:creator>admin</dc:creator>
  <cp:lastModifiedBy>Windows 用户</cp:lastModifiedBy>
  <cp:revision>19</cp:revision>
  <dcterms:created xsi:type="dcterms:W3CDTF">2017-09-15T05:39:32Z</dcterms:created>
  <dcterms:modified xsi:type="dcterms:W3CDTF">2017-09-24T13:39:58Z</dcterms:modified>
</cp:coreProperties>
</file>